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8" r:id="rId4"/>
    <p:sldId id="263" r:id="rId5"/>
    <p:sldId id="264" r:id="rId6"/>
    <p:sldId id="267" r:id="rId7"/>
    <p:sldId id="257" r:id="rId8"/>
    <p:sldId id="277" r:id="rId9"/>
    <p:sldId id="276" r:id="rId10"/>
    <p:sldId id="259" r:id="rId11"/>
    <p:sldId id="261" r:id="rId12"/>
    <p:sldId id="270" r:id="rId13"/>
    <p:sldId id="266" r:id="rId14"/>
    <p:sldId id="262" r:id="rId15"/>
    <p:sldId id="265" r:id="rId16"/>
    <p:sldId id="269" r:id="rId17"/>
    <p:sldId id="268" r:id="rId18"/>
    <p:sldId id="272"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EC694E-F1F9-49AA-B83F-66A5319D1445}"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57923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C694E-F1F9-49AA-B83F-66A5319D1445}"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343258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C694E-F1F9-49AA-B83F-66A5319D1445}"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601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C694E-F1F9-49AA-B83F-66A5319D1445}"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2304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EC694E-F1F9-49AA-B83F-66A5319D1445}"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75639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EC694E-F1F9-49AA-B83F-66A5319D1445}"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0273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EC694E-F1F9-49AA-B83F-66A5319D1445}"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14662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EC694E-F1F9-49AA-B83F-66A5319D1445}"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270777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694E-F1F9-49AA-B83F-66A5319D1445}"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92656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C694E-F1F9-49AA-B83F-66A5319D1445}"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7531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C694E-F1F9-49AA-B83F-66A5319D1445}"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41E28-98CE-444E-B1EA-D78023E26D50}" type="slidenum">
              <a:rPr lang="en-US" smtClean="0"/>
              <a:t>‹#›</a:t>
            </a:fld>
            <a:endParaRPr lang="en-US"/>
          </a:p>
        </p:txBody>
      </p:sp>
    </p:spTree>
    <p:extLst>
      <p:ext uri="{BB962C8B-B14F-4D97-AF65-F5344CB8AC3E}">
        <p14:creationId xmlns:p14="http://schemas.microsoft.com/office/powerpoint/2010/main" val="12921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C694E-F1F9-49AA-B83F-66A5319D1445}" type="datetimeFigureOut">
              <a:rPr lang="en-US" smtClean="0"/>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41E28-98CE-444E-B1EA-D78023E26D50}" type="slidenum">
              <a:rPr lang="en-US" smtClean="0"/>
              <a:t>‹#›</a:t>
            </a:fld>
            <a:endParaRPr lang="en-US"/>
          </a:p>
        </p:txBody>
      </p:sp>
    </p:spTree>
    <p:extLst>
      <p:ext uri="{BB962C8B-B14F-4D97-AF65-F5344CB8AC3E}">
        <p14:creationId xmlns:p14="http://schemas.microsoft.com/office/powerpoint/2010/main" val="15134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rdawate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Worksheet2.xlsx"/><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mailto:elkeewell@gmail.com" TargetMode="External"/><Relationship Id="rId3" Type="http://schemas.openxmlformats.org/officeDocument/2006/relationships/hyperlink" Target="mailto:isom2000@yahoo.com" TargetMode="External"/><Relationship Id="rId7" Type="http://schemas.openxmlformats.org/officeDocument/2006/relationships/hyperlink" Target="mailto:lbrown@wheelercat.com" TargetMode="External"/><Relationship Id="rId2" Type="http://schemas.openxmlformats.org/officeDocument/2006/relationships/hyperlink" Target="mailto:tisom2000@yahoo.com" TargetMode="External"/><Relationship Id="rId1" Type="http://schemas.openxmlformats.org/officeDocument/2006/relationships/slideLayout" Target="../slideLayouts/slideLayout1.xml"/><Relationship Id="rId6" Type="http://schemas.openxmlformats.org/officeDocument/2006/relationships/hyperlink" Target="mailto:BJTUSA@ME-MAN.com" TargetMode="External"/><Relationship Id="rId5" Type="http://schemas.openxmlformats.org/officeDocument/2006/relationships/hyperlink" Target="mailto:webbmike3609@gmail.com" TargetMode="External"/><Relationship Id="rId10" Type="http://schemas.openxmlformats.org/officeDocument/2006/relationships/image" Target="../media/image26.jpeg"/><Relationship Id="rId4" Type="http://schemas.openxmlformats.org/officeDocument/2006/relationships/hyperlink" Target="mailto:tiserdaacres@gmail.com" TargetMode="External"/><Relationship Id="rId9" Type="http://schemas.openxmlformats.org/officeDocument/2006/relationships/hyperlink" Target="mailto:mdh4x4@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5102578"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5" name="TextBox 4"/>
          <p:cNvSpPr txBox="1"/>
          <p:nvPr/>
        </p:nvSpPr>
        <p:spPr>
          <a:xfrm>
            <a:off x="3505200" y="849868"/>
            <a:ext cx="1749778" cy="400110"/>
          </a:xfrm>
          <a:prstGeom prst="rect">
            <a:avLst/>
          </a:prstGeom>
          <a:noFill/>
        </p:spPr>
        <p:txBody>
          <a:bodyPr wrap="square" rtlCol="0">
            <a:spAutoFit/>
          </a:bodyPr>
          <a:lstStyle/>
          <a:p>
            <a:r>
              <a:rPr lang="en-US" sz="2000" b="1" dirty="0" smtClean="0"/>
              <a:t>Annual Letter</a:t>
            </a:r>
            <a:endParaRPr lang="en-US" sz="2000" b="1" dirty="0"/>
          </a:p>
        </p:txBody>
      </p:sp>
      <p:sp>
        <p:nvSpPr>
          <p:cNvPr id="4" name="TextBox 3"/>
          <p:cNvSpPr txBox="1"/>
          <p:nvPr/>
        </p:nvSpPr>
        <p:spPr>
          <a:xfrm>
            <a:off x="457200" y="1600200"/>
            <a:ext cx="8305800" cy="5001369"/>
          </a:xfrm>
          <a:prstGeom prst="rect">
            <a:avLst/>
          </a:prstGeom>
          <a:noFill/>
        </p:spPr>
        <p:txBody>
          <a:bodyPr wrap="square" rtlCol="0">
            <a:spAutoFit/>
          </a:bodyPr>
          <a:lstStyle/>
          <a:p>
            <a:r>
              <a:rPr lang="en-US" sz="1100" b="1" dirty="0"/>
              <a:t>Major Agenda Items:</a:t>
            </a:r>
            <a:r>
              <a:rPr lang="en-US" sz="1100" dirty="0"/>
              <a:t> </a:t>
            </a:r>
          </a:p>
          <a:p>
            <a:pPr marL="171450" lvl="0" indent="-171450">
              <a:buFont typeface="Arial" panose="020B0604020202020204" pitchFamily="34" charset="0"/>
              <a:buChar char="•"/>
            </a:pPr>
            <a:r>
              <a:rPr lang="en-US" sz="1100" dirty="0"/>
              <a:t>Water system status, connections, usage and 2019 initiatives</a:t>
            </a:r>
          </a:p>
          <a:p>
            <a:pPr marL="171450" lvl="0" indent="-171450">
              <a:buFont typeface="Arial" panose="020B0604020202020204" pitchFamily="34" charset="0"/>
              <a:buChar char="•"/>
            </a:pPr>
            <a:r>
              <a:rPr lang="en-US" sz="1100" dirty="0"/>
              <a:t>2018-2019 budget </a:t>
            </a:r>
          </a:p>
          <a:p>
            <a:pPr marL="171450" lvl="0" indent="-171450">
              <a:buFont typeface="Arial" panose="020B0604020202020204" pitchFamily="34" charset="0"/>
              <a:buChar char="•"/>
            </a:pPr>
            <a:r>
              <a:rPr lang="en-US" sz="1100" dirty="0"/>
              <a:t>Proposed water rate increase for 2018-2019</a:t>
            </a:r>
          </a:p>
          <a:p>
            <a:pPr marL="171450" lvl="0" indent="-171450">
              <a:buFont typeface="Arial" panose="020B0604020202020204" pitchFamily="34" charset="0"/>
              <a:buChar char="•"/>
            </a:pPr>
            <a:r>
              <a:rPr lang="en-US" sz="1100" dirty="0"/>
              <a:t>Water company acquisition offer </a:t>
            </a:r>
          </a:p>
          <a:p>
            <a:pPr marL="171450" lvl="0" indent="-171450">
              <a:buFont typeface="Arial" panose="020B0604020202020204" pitchFamily="34" charset="0"/>
              <a:buChar char="•"/>
            </a:pPr>
            <a:r>
              <a:rPr lang="en-US" sz="1100" dirty="0"/>
              <a:t>Shareholder Q&amp;A</a:t>
            </a:r>
          </a:p>
          <a:p>
            <a:pPr marL="171450" lvl="0" indent="-171450">
              <a:buFont typeface="Arial" panose="020B0604020202020204" pitchFamily="34" charset="0"/>
              <a:buChar char="•"/>
            </a:pPr>
            <a:r>
              <a:rPr lang="en-US" sz="1100" dirty="0"/>
              <a:t>Board member election</a:t>
            </a:r>
          </a:p>
          <a:p>
            <a:pPr marL="171450" lvl="0" indent="-171450">
              <a:buFont typeface="Arial" panose="020B0604020202020204" pitchFamily="34" charset="0"/>
              <a:buChar char="•"/>
            </a:pPr>
            <a:r>
              <a:rPr lang="en-US" sz="1100" dirty="0"/>
              <a:t>Shareholder Adjourn</a:t>
            </a:r>
          </a:p>
          <a:p>
            <a:pPr marL="171450" lvl="0" indent="-171450">
              <a:buFont typeface="Arial" panose="020B0604020202020204" pitchFamily="34" charset="0"/>
              <a:buChar char="•"/>
            </a:pPr>
            <a:r>
              <a:rPr lang="en-US" sz="1100" dirty="0"/>
              <a:t>November 2018 board meeting.</a:t>
            </a:r>
          </a:p>
          <a:p>
            <a:r>
              <a:rPr lang="en-US" sz="1100" b="1" dirty="0"/>
              <a:t>Recommendations</a:t>
            </a:r>
            <a:r>
              <a:rPr lang="en-US" sz="1100" dirty="0"/>
              <a:t>: </a:t>
            </a:r>
          </a:p>
          <a:p>
            <a:pPr lvl="0"/>
            <a:r>
              <a:rPr lang="en-US" sz="1100" dirty="0"/>
              <a:t>The Board is recommending an increase in the water rates for 2018-2019.  </a:t>
            </a:r>
          </a:p>
          <a:p>
            <a:pPr marL="628650" lvl="1" indent="-171450">
              <a:buFont typeface="Arial" panose="020B0604020202020204" pitchFamily="34" charset="0"/>
              <a:buChar char="•"/>
            </a:pPr>
            <a:r>
              <a:rPr lang="en-US" sz="1100" dirty="0" err="1"/>
              <a:t>EAWC</a:t>
            </a:r>
            <a:r>
              <a:rPr lang="en-US" sz="1100" dirty="0"/>
              <a:t> has not increased rates since the completion of the new system in 2009.  The stability of our water rates is due to the increased number of connections.  However, the growth in Erda has slowed due to requirements imposed by Tooele County to have new developments connected to sewer.  </a:t>
            </a:r>
          </a:p>
          <a:p>
            <a:pPr marL="628650" lvl="1" indent="-171450">
              <a:buFont typeface="Arial" panose="020B0604020202020204" pitchFamily="34" charset="0"/>
              <a:buChar char="•"/>
            </a:pPr>
            <a:r>
              <a:rPr lang="en-US" sz="1100" dirty="0"/>
              <a:t>Current monthly rate: $40.00 monthly base fee + $0.75 for each 1,000 gallons of water used up to 70,000 gallons + $1.25 for each 1,000 gallons of water used over 70,000.  </a:t>
            </a:r>
          </a:p>
          <a:p>
            <a:r>
              <a:rPr lang="en-US" sz="1100" b="1" dirty="0" err="1"/>
              <a:t>EAWC</a:t>
            </a:r>
            <a:r>
              <a:rPr lang="en-US" sz="1100" b="1" dirty="0"/>
              <a:t> Overview:</a:t>
            </a:r>
            <a:endParaRPr lang="en-US" sz="1100" dirty="0"/>
          </a:p>
          <a:p>
            <a:r>
              <a:rPr lang="en-US" sz="1100" dirty="0"/>
              <a:t>Currently, </a:t>
            </a:r>
            <a:r>
              <a:rPr lang="en-US" sz="1100" dirty="0" err="1"/>
              <a:t>EAWC</a:t>
            </a:r>
            <a:r>
              <a:rPr lang="en-US" sz="1100" dirty="0"/>
              <a:t> finances are steady with adequate reserves. The water system, which includes a storage tank, two wells, two water pumps, a booster station, a generator and a distribution system are all functioning properly.  </a:t>
            </a:r>
          </a:p>
          <a:p>
            <a:r>
              <a:rPr lang="en-US" sz="1100" dirty="0"/>
              <a:t> </a:t>
            </a:r>
          </a:p>
          <a:p>
            <a:r>
              <a:rPr lang="en-US" sz="1100" dirty="0" err="1"/>
              <a:t>EAWC</a:t>
            </a:r>
            <a:r>
              <a:rPr lang="en-US" sz="1100" dirty="0"/>
              <a:t> infrastructure is sound, however, repairs and upgrades to the system are consistently required to address meter reading issues, leaks, and operation of fire hydrants.  </a:t>
            </a:r>
          </a:p>
          <a:p>
            <a:r>
              <a:rPr lang="en-US" sz="1100" dirty="0"/>
              <a:t> </a:t>
            </a:r>
          </a:p>
          <a:p>
            <a:r>
              <a:rPr lang="en-US" sz="1100" dirty="0"/>
              <a:t>Backflow prevention. Remember water can flow two directions in a hose. If </a:t>
            </a:r>
            <a:r>
              <a:rPr lang="en-US" sz="1100" dirty="0" err="1"/>
              <a:t>ther</a:t>
            </a:r>
            <a:r>
              <a:rPr lang="en-US" sz="1100" dirty="0"/>
              <a:t> water pressure becomes lower than normal water can flow backwards. Some helpful hints. Ensure water leaving a hose runs through an air space gap of at least 2 inches before it enters into a container. Another tip is to make sure there is a hose-</a:t>
            </a:r>
            <a:r>
              <a:rPr lang="en-US" sz="1100" dirty="0" err="1"/>
              <a:t>bibb</a:t>
            </a:r>
            <a:r>
              <a:rPr lang="en-US" sz="1100" dirty="0"/>
              <a:t> vacuum breaker attached to all outdoor spigots. </a:t>
            </a:r>
          </a:p>
          <a:p>
            <a:r>
              <a:rPr lang="en-US" sz="1100" dirty="0"/>
              <a:t> </a:t>
            </a:r>
          </a:p>
          <a:p>
            <a:r>
              <a:rPr lang="en-US" sz="1100" dirty="0"/>
              <a:t>The proposed budget for 2018-2019, the minutes from last year’s Shareholder Meeting, the voting proxy form and this year’s meeting agenda are posted at </a:t>
            </a:r>
            <a:r>
              <a:rPr lang="en-US" sz="1100" u="sng" dirty="0">
                <a:hlinkClick r:id="rId2"/>
              </a:rPr>
              <a:t>www.erdawater.com</a:t>
            </a:r>
            <a:r>
              <a:rPr lang="en-US" sz="1100" dirty="0"/>
              <a:t>.  Please come, participate, and vote on the decisions that will shape our water company’s future. </a:t>
            </a:r>
          </a:p>
        </p:txBody>
      </p:sp>
    </p:spTree>
    <p:extLst>
      <p:ext uri="{BB962C8B-B14F-4D97-AF65-F5344CB8AC3E}">
        <p14:creationId xmlns:p14="http://schemas.microsoft.com/office/powerpoint/2010/main" val="180568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5720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3429000" y="838200"/>
            <a:ext cx="1718740" cy="400110"/>
          </a:xfrm>
          <a:prstGeom prst="rect">
            <a:avLst/>
          </a:prstGeom>
          <a:noFill/>
        </p:spPr>
        <p:txBody>
          <a:bodyPr wrap="none" rtlCol="0">
            <a:spAutoFit/>
          </a:bodyPr>
          <a:lstStyle/>
          <a:p>
            <a:r>
              <a:rPr lang="en-US" sz="2000" b="1" dirty="0" smtClean="0"/>
              <a:t>Loan Schedule</a:t>
            </a:r>
          </a:p>
        </p:txBody>
      </p:sp>
      <p:sp>
        <p:nvSpPr>
          <p:cNvPr id="5" name="TextBox 4"/>
          <p:cNvSpPr txBox="1"/>
          <p:nvPr/>
        </p:nvSpPr>
        <p:spPr>
          <a:xfrm>
            <a:off x="457200" y="1238310"/>
            <a:ext cx="8229600" cy="5801588"/>
          </a:xfrm>
          <a:prstGeom prst="rect">
            <a:avLst/>
          </a:prstGeom>
          <a:noFill/>
        </p:spPr>
        <p:txBody>
          <a:bodyPr wrap="square" rtlCol="0">
            <a:spAutoFit/>
          </a:bodyPr>
          <a:lstStyle/>
          <a:p>
            <a:r>
              <a:rPr lang="en-US" sz="1100" u="sng" dirty="0" smtClean="0"/>
              <a:t>Year</a:t>
            </a:r>
            <a:r>
              <a:rPr lang="en-US" sz="1100" dirty="0" smtClean="0"/>
              <a:t>	</a:t>
            </a:r>
            <a:r>
              <a:rPr lang="en-US" sz="1100" u="sng" dirty="0" smtClean="0"/>
              <a:t>Principal </a:t>
            </a:r>
            <a:r>
              <a:rPr lang="en-US" sz="1100" dirty="0" smtClean="0"/>
              <a:t>	</a:t>
            </a:r>
            <a:r>
              <a:rPr lang="en-US" sz="1100" u="sng" dirty="0" smtClean="0"/>
              <a:t>Loan balance</a:t>
            </a:r>
            <a:r>
              <a:rPr lang="en-US" sz="1100" dirty="0" smtClean="0"/>
              <a:t>		</a:t>
            </a:r>
          </a:p>
          <a:p>
            <a:r>
              <a:rPr lang="en-US" sz="1100" dirty="0" smtClean="0"/>
              <a:t>2010	 $21,000 	 $1,599,000 		Loan Amount is $2,120,000, of which $1,620,000 is the Loan Proceeds and</a:t>
            </a:r>
          </a:p>
          <a:p>
            <a:r>
              <a:rPr lang="en-US" sz="1100" dirty="0" smtClean="0"/>
              <a:t>2011	 $22,000 	 $1,577,000 		$500,000 shall be Principal Forgiveness if payments are made on time.</a:t>
            </a:r>
          </a:p>
          <a:p>
            <a:r>
              <a:rPr lang="en-US" sz="1100" dirty="0" smtClean="0"/>
              <a:t>2012	 $24,000 	 $1,553,000 		</a:t>
            </a:r>
          </a:p>
          <a:p>
            <a:r>
              <a:rPr lang="en-US" sz="1100" dirty="0" smtClean="0"/>
              <a:t>2013	 $26,000 	 $1,527,000 		Total of 30 year payment schedule $1,620,000</a:t>
            </a:r>
          </a:p>
          <a:p>
            <a:r>
              <a:rPr lang="en-US" sz="1100" dirty="0" smtClean="0"/>
              <a:t>2014	 $27,000 	 $1,500,000 		</a:t>
            </a:r>
          </a:p>
          <a:p>
            <a:r>
              <a:rPr lang="en-US" sz="1100" dirty="0" smtClean="0"/>
              <a:t>2015	 $29,000 	 $1,471,000 		Balance as of 9/30/2018 was $1,071,000</a:t>
            </a:r>
          </a:p>
          <a:p>
            <a:r>
              <a:rPr lang="en-US" sz="1100" dirty="0" smtClean="0"/>
              <a:t>2016	 $30,000 	 $1,441,000 		</a:t>
            </a:r>
          </a:p>
          <a:p>
            <a:r>
              <a:rPr lang="en-US" sz="1100" dirty="0" smtClean="0"/>
              <a:t>2017	 $33,000 	 $1,408,000 		Balance as of 10/10/2018 was $1,002,000</a:t>
            </a:r>
          </a:p>
          <a:p>
            <a:r>
              <a:rPr lang="en-US" sz="1100" dirty="0" smtClean="0"/>
              <a:t>2018	 $36,000 	 $1,372,000 		</a:t>
            </a:r>
          </a:p>
          <a:p>
            <a:r>
              <a:rPr lang="en-US" sz="1100" dirty="0" smtClean="0"/>
              <a:t>2019	 $39,000 	 $1,333,000 		</a:t>
            </a:r>
          </a:p>
          <a:p>
            <a:r>
              <a:rPr lang="en-US" sz="1100" dirty="0" smtClean="0"/>
              <a:t>2020	 $42,000 	 $1,291,000 		</a:t>
            </a:r>
          </a:p>
          <a:p>
            <a:r>
              <a:rPr lang="en-US" sz="1100" dirty="0" smtClean="0"/>
              <a:t>2021	 $45,000 	 $1,246,000 		</a:t>
            </a:r>
          </a:p>
          <a:p>
            <a:r>
              <a:rPr lang="en-US" sz="1100" dirty="0" smtClean="0"/>
              <a:t>2022	 $48,000 	 $1,198,000 		</a:t>
            </a:r>
          </a:p>
          <a:p>
            <a:r>
              <a:rPr lang="en-US" sz="1100" dirty="0" smtClean="0"/>
              <a:t>2023	 $51,000 	 $1,147,000 		</a:t>
            </a:r>
          </a:p>
          <a:p>
            <a:r>
              <a:rPr lang="en-US" sz="1100" dirty="0" smtClean="0"/>
              <a:t>2024	 $54,000 	 $1,093,000 		</a:t>
            </a:r>
          </a:p>
          <a:p>
            <a:r>
              <a:rPr lang="en-US" sz="1100" dirty="0" smtClean="0"/>
              <a:t>2025	 $57,000 	 $1,036,000 		</a:t>
            </a:r>
          </a:p>
          <a:p>
            <a:r>
              <a:rPr lang="en-US" sz="1100" dirty="0" smtClean="0"/>
              <a:t>2026	 $59,000 	 $977,000 		</a:t>
            </a:r>
          </a:p>
          <a:p>
            <a:r>
              <a:rPr lang="en-US" sz="1100" dirty="0" smtClean="0"/>
              <a:t>2027	 $61,000 	 $916,000 		</a:t>
            </a:r>
          </a:p>
          <a:p>
            <a:r>
              <a:rPr lang="en-US" sz="1100" dirty="0" smtClean="0"/>
              <a:t>2028	 $63,000 	 $853,000 		</a:t>
            </a:r>
          </a:p>
          <a:p>
            <a:r>
              <a:rPr lang="en-US" sz="1100" dirty="0" smtClean="0"/>
              <a:t>2029	 $65,000 	 $788,000 		</a:t>
            </a:r>
          </a:p>
          <a:p>
            <a:r>
              <a:rPr lang="en-US" sz="1100" dirty="0" smtClean="0"/>
              <a:t>2030	 $67,000 	 $721,000 		</a:t>
            </a:r>
          </a:p>
          <a:p>
            <a:r>
              <a:rPr lang="en-US" sz="1100" dirty="0" smtClean="0"/>
              <a:t>2031	 $70,000 	 $651,000 		</a:t>
            </a:r>
          </a:p>
          <a:p>
            <a:r>
              <a:rPr lang="en-US" sz="1100" dirty="0" smtClean="0"/>
              <a:t>2032	 $72,000 	 $579,000 		</a:t>
            </a:r>
          </a:p>
          <a:p>
            <a:r>
              <a:rPr lang="en-US" sz="1100" dirty="0" smtClean="0"/>
              <a:t>2033	 $75,000 	 $504,000 		</a:t>
            </a:r>
          </a:p>
          <a:p>
            <a:r>
              <a:rPr lang="en-US" sz="1100" dirty="0" smtClean="0"/>
              <a:t>2034	 $77,000 	 $427,000 		</a:t>
            </a:r>
          </a:p>
          <a:p>
            <a:r>
              <a:rPr lang="en-US" sz="1100" dirty="0" smtClean="0"/>
              <a:t>2035	 $79,000 	 $348,000 		</a:t>
            </a:r>
          </a:p>
          <a:p>
            <a:r>
              <a:rPr lang="en-US" sz="1100" dirty="0" smtClean="0"/>
              <a:t>2036	 $82,000 	 $266,000 		</a:t>
            </a:r>
          </a:p>
          <a:p>
            <a:r>
              <a:rPr lang="en-US" sz="1100" dirty="0" smtClean="0"/>
              <a:t>2037	 $85,000 	 $181,000 		</a:t>
            </a:r>
          </a:p>
          <a:p>
            <a:r>
              <a:rPr lang="en-US" sz="1100" dirty="0" smtClean="0"/>
              <a:t>2038	 $88,000 	 $93,000 		</a:t>
            </a:r>
          </a:p>
          <a:p>
            <a:r>
              <a:rPr lang="en-US" sz="1100" dirty="0" smtClean="0"/>
              <a:t>2039	 $93,000 	 $-   		</a:t>
            </a:r>
          </a:p>
          <a:p>
            <a:r>
              <a:rPr lang="en-US" sz="1100" dirty="0" smtClean="0"/>
              <a:t>Total	 $1,620,000 		</a:t>
            </a:r>
            <a:r>
              <a:rPr lang="en-US" sz="1200" dirty="0" smtClean="0"/>
              <a:t>	</a:t>
            </a:r>
          </a:p>
          <a:p>
            <a:r>
              <a:rPr lang="en-US" sz="1200" dirty="0" smtClean="0"/>
              <a:t>	</a:t>
            </a:r>
            <a:r>
              <a:rPr lang="en-US" dirty="0" smtClean="0"/>
              <a:t>		</a:t>
            </a:r>
            <a:endParaRPr lang="en-US" dirty="0"/>
          </a:p>
        </p:txBody>
      </p:sp>
      <p:pic>
        <p:nvPicPr>
          <p:cNvPr id="3074" name="Picture 2" descr="C:\Users\kristin\AppData\Local\Microsoft\Windows\Temporary Internet Files\Content.IE5\2IUY82QO\water_drop_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29000"/>
            <a:ext cx="2571327" cy="294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2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7244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743200" y="895989"/>
            <a:ext cx="3429000" cy="400110"/>
          </a:xfrm>
          <a:prstGeom prst="rect">
            <a:avLst/>
          </a:prstGeom>
          <a:noFill/>
        </p:spPr>
        <p:txBody>
          <a:bodyPr wrap="square" rtlCol="0">
            <a:spAutoFit/>
          </a:bodyPr>
          <a:lstStyle/>
          <a:p>
            <a:r>
              <a:rPr lang="en-US" sz="2000" b="1" dirty="0" smtClean="0"/>
              <a:t>Water rate increase proposal. </a:t>
            </a:r>
            <a:endParaRPr lang="en-US" sz="2000" b="1" dirty="0"/>
          </a:p>
        </p:txBody>
      </p:sp>
      <p:sp>
        <p:nvSpPr>
          <p:cNvPr id="6" name="TextBox 5"/>
          <p:cNvSpPr txBox="1"/>
          <p:nvPr/>
        </p:nvSpPr>
        <p:spPr>
          <a:xfrm>
            <a:off x="152400" y="1314572"/>
            <a:ext cx="7467600" cy="5324535"/>
          </a:xfrm>
          <a:prstGeom prst="rect">
            <a:avLst/>
          </a:prstGeom>
          <a:noFill/>
        </p:spPr>
        <p:txBody>
          <a:bodyPr wrap="square" rtlCol="0">
            <a:spAutoFit/>
          </a:bodyPr>
          <a:lstStyle/>
          <a:p>
            <a:pPr lvl="0"/>
            <a:r>
              <a:rPr lang="en-US" sz="1600" dirty="0"/>
              <a:t>The Board is recommending </a:t>
            </a:r>
            <a:r>
              <a:rPr lang="en-US" sz="1600" dirty="0" smtClean="0"/>
              <a:t>a water rate </a:t>
            </a:r>
            <a:r>
              <a:rPr lang="en-US" sz="1600" dirty="0"/>
              <a:t>increase </a:t>
            </a:r>
            <a:r>
              <a:rPr lang="en-US" sz="1600" dirty="0" smtClean="0"/>
              <a:t>to occur during fiscal year 2018-2019</a:t>
            </a:r>
            <a:r>
              <a:rPr lang="en-US" sz="1600" dirty="0"/>
              <a:t>.  </a:t>
            </a:r>
            <a:endParaRPr lang="en-US" sz="1600" dirty="0" smtClean="0"/>
          </a:p>
          <a:p>
            <a:pPr lvl="0"/>
            <a:endParaRPr lang="en-US" sz="1600" dirty="0"/>
          </a:p>
          <a:p>
            <a:pPr marL="800100" lvl="1" indent="-342900">
              <a:buAutoNum type="arabicPeriod"/>
            </a:pPr>
            <a:r>
              <a:rPr lang="en-US" sz="1400" dirty="0" err="1" smtClean="0"/>
              <a:t>EAWC</a:t>
            </a:r>
            <a:r>
              <a:rPr lang="en-US" sz="1400" dirty="0" smtClean="0"/>
              <a:t> </a:t>
            </a:r>
            <a:r>
              <a:rPr lang="en-US" sz="1400" dirty="0"/>
              <a:t>has not increased rates since the completion of the new system in 2009</a:t>
            </a:r>
            <a:r>
              <a:rPr lang="en-US" sz="1400" dirty="0" smtClean="0"/>
              <a:t>.</a:t>
            </a:r>
          </a:p>
          <a:p>
            <a:pPr marL="800100" lvl="1" indent="-342900">
              <a:buAutoNum type="arabicPeriod"/>
            </a:pPr>
            <a:r>
              <a:rPr lang="en-US" sz="1400" dirty="0" smtClean="0"/>
              <a:t>The stability </a:t>
            </a:r>
            <a:r>
              <a:rPr lang="en-US" sz="1400" dirty="0"/>
              <a:t>of our water rates is due to the increased number of </a:t>
            </a:r>
            <a:r>
              <a:rPr lang="en-US" sz="1400" dirty="0" smtClean="0"/>
              <a:t>connections.</a:t>
            </a:r>
          </a:p>
          <a:p>
            <a:pPr marL="800100" lvl="1" indent="-342900">
              <a:buAutoNum type="arabicPeriod"/>
            </a:pPr>
            <a:r>
              <a:rPr lang="en-US" sz="1400" dirty="0" smtClean="0"/>
              <a:t>Growth </a:t>
            </a:r>
            <a:r>
              <a:rPr lang="en-US" sz="1400" dirty="0"/>
              <a:t>in Erda has </a:t>
            </a:r>
            <a:r>
              <a:rPr lang="en-US" sz="1400" dirty="0" smtClean="0"/>
              <a:t>slowed.</a:t>
            </a:r>
          </a:p>
          <a:p>
            <a:pPr marL="1257300" lvl="2" indent="-342900">
              <a:buFont typeface="Arial" panose="020B0604020202020204" pitchFamily="34" charset="0"/>
              <a:buChar char="•"/>
            </a:pPr>
            <a:r>
              <a:rPr lang="en-US" sz="1400" dirty="0" smtClean="0"/>
              <a:t>Sewer </a:t>
            </a:r>
            <a:r>
              <a:rPr lang="en-US" sz="1400" dirty="0"/>
              <a:t>requirements imposed by Tooele </a:t>
            </a:r>
            <a:r>
              <a:rPr lang="en-US" sz="1400" dirty="0" smtClean="0"/>
              <a:t>County  </a:t>
            </a:r>
          </a:p>
          <a:p>
            <a:pPr marL="1257300" lvl="2" indent="-342900">
              <a:buFont typeface="Arial" panose="020B0604020202020204" pitchFamily="34" charset="0"/>
              <a:buChar char="•"/>
            </a:pPr>
            <a:r>
              <a:rPr lang="en-US" sz="1400" dirty="0" smtClean="0"/>
              <a:t>Encroachment from Stansbury Park Improvement district</a:t>
            </a:r>
          </a:p>
          <a:p>
            <a:pPr marL="1257300" lvl="2" indent="-342900">
              <a:buFont typeface="Arial" panose="020B0604020202020204" pitchFamily="34" charset="0"/>
              <a:buChar char="•"/>
            </a:pPr>
            <a:r>
              <a:rPr lang="en-US" sz="1400" dirty="0" err="1" smtClean="0"/>
              <a:t>SPID</a:t>
            </a:r>
            <a:r>
              <a:rPr lang="en-US" sz="1400" dirty="0" smtClean="0"/>
              <a:t> proposed to Tooele county that any home that hooks up to their sewer is required to use their water. </a:t>
            </a:r>
          </a:p>
          <a:p>
            <a:pPr marL="1257300" lvl="2" indent="-342900">
              <a:buFont typeface="Arial" panose="020B0604020202020204" pitchFamily="34" charset="0"/>
              <a:buChar char="•"/>
            </a:pPr>
            <a:r>
              <a:rPr lang="en-US" sz="1400" dirty="0" smtClean="0"/>
              <a:t>Competition from new water company</a:t>
            </a:r>
          </a:p>
          <a:p>
            <a:pPr marL="1257300" lvl="2" indent="-342900">
              <a:buFont typeface="+mj-lt"/>
              <a:buAutoNum type="alphaLcPeriod"/>
            </a:pPr>
            <a:endParaRPr lang="en-US" sz="1400" dirty="0"/>
          </a:p>
          <a:p>
            <a:pPr marL="800100" lvl="1" indent="-342900">
              <a:buAutoNum type="arabicPeriod" startAt="4"/>
            </a:pPr>
            <a:r>
              <a:rPr lang="en-US" sz="1400" dirty="0" smtClean="0"/>
              <a:t>Current water rates:</a:t>
            </a:r>
          </a:p>
          <a:p>
            <a:pPr marL="1257300" lvl="2" indent="-342900">
              <a:buFont typeface="Arial" panose="020B0604020202020204" pitchFamily="34" charset="0"/>
              <a:buChar char="•"/>
            </a:pPr>
            <a:r>
              <a:rPr lang="en-US" sz="1400" dirty="0" smtClean="0"/>
              <a:t>$</a:t>
            </a:r>
            <a:r>
              <a:rPr lang="en-US" sz="1400" dirty="0"/>
              <a:t>40.00 monthly base </a:t>
            </a:r>
            <a:r>
              <a:rPr lang="en-US" sz="1400" dirty="0" smtClean="0"/>
              <a:t>fee</a:t>
            </a:r>
          </a:p>
          <a:p>
            <a:pPr marL="1257300" lvl="2" indent="-342900">
              <a:buFont typeface="Arial" panose="020B0604020202020204" pitchFamily="34" charset="0"/>
              <a:buChar char="•"/>
            </a:pPr>
            <a:r>
              <a:rPr lang="en-US" sz="1400" dirty="0" smtClean="0"/>
              <a:t>$</a:t>
            </a:r>
            <a:r>
              <a:rPr lang="en-US" sz="1400" dirty="0"/>
              <a:t>0.75 for each 1,000 gallons of </a:t>
            </a:r>
            <a:r>
              <a:rPr lang="en-US" sz="1400" dirty="0" smtClean="0"/>
              <a:t>water </a:t>
            </a:r>
            <a:r>
              <a:rPr lang="en-US" sz="1400" dirty="0"/>
              <a:t>used up to 70,000 </a:t>
            </a:r>
            <a:r>
              <a:rPr lang="en-US" sz="1400" dirty="0" smtClean="0"/>
              <a:t>gallons</a:t>
            </a:r>
          </a:p>
          <a:p>
            <a:pPr marL="1257300" lvl="2" indent="-342900">
              <a:buFont typeface="Arial" panose="020B0604020202020204" pitchFamily="34" charset="0"/>
              <a:buChar char="•"/>
            </a:pPr>
            <a:r>
              <a:rPr lang="en-US" sz="1400" dirty="0" smtClean="0"/>
              <a:t>$</a:t>
            </a:r>
            <a:r>
              <a:rPr lang="en-US" sz="1400" dirty="0"/>
              <a:t>1.25 for each 1,000 gallons of water used </a:t>
            </a:r>
            <a:r>
              <a:rPr lang="en-US" sz="1400" dirty="0" smtClean="0"/>
              <a:t>over 70,000 gallons  </a:t>
            </a:r>
          </a:p>
          <a:p>
            <a:pPr marL="800100" lvl="1" indent="-342900">
              <a:buAutoNum type="arabicPeriod" startAt="4"/>
            </a:pPr>
            <a:endParaRPr lang="en-US" sz="1400" dirty="0"/>
          </a:p>
          <a:p>
            <a:pPr marL="800100" lvl="1" indent="-342900">
              <a:buAutoNum type="arabicPeriod" startAt="4"/>
            </a:pPr>
            <a:r>
              <a:rPr lang="en-US" sz="1400" dirty="0" smtClean="0"/>
              <a:t>Proposed water rate structure:</a:t>
            </a:r>
          </a:p>
          <a:p>
            <a:pPr marL="1257300" lvl="2" indent="-342900">
              <a:buFont typeface="Arial" panose="020B0604020202020204" pitchFamily="34" charset="0"/>
              <a:buChar char="•"/>
            </a:pPr>
            <a:r>
              <a:rPr lang="en-US" sz="1400" dirty="0" smtClean="0"/>
              <a:t>$45.00 monthly base fee</a:t>
            </a:r>
          </a:p>
          <a:p>
            <a:pPr marL="1257300" lvl="2" indent="-342900">
              <a:buFont typeface="Arial" panose="020B0604020202020204" pitchFamily="34" charset="0"/>
              <a:buChar char="•"/>
            </a:pPr>
            <a:r>
              <a:rPr lang="en-US" sz="1400" dirty="0" smtClean="0"/>
              <a:t>$0.75 for each 1,000 gallons of water used up to 70,000 gallons</a:t>
            </a:r>
          </a:p>
          <a:p>
            <a:pPr marL="1257300" lvl="2" indent="-342900">
              <a:buFont typeface="Arial" panose="020B0604020202020204" pitchFamily="34" charset="0"/>
              <a:buChar char="•"/>
            </a:pPr>
            <a:r>
              <a:rPr lang="en-US" sz="1400" dirty="0" smtClean="0"/>
              <a:t>$1.25 for each 1,000 gallons of water used up to 140,000 gallons</a:t>
            </a:r>
          </a:p>
          <a:p>
            <a:pPr marL="1257300" lvl="2" indent="-342900">
              <a:buFont typeface="Arial" panose="020B0604020202020204" pitchFamily="34" charset="0"/>
              <a:buChar char="•"/>
            </a:pPr>
            <a:r>
              <a:rPr lang="en-US" sz="1400" dirty="0" smtClean="0"/>
              <a:t>$1.75 for each 1,000 gallons of water used up over 140,000 gallons</a:t>
            </a:r>
          </a:p>
          <a:p>
            <a:pPr lvl="2"/>
            <a:endParaRPr lang="en-US" sz="1400" dirty="0" smtClean="0"/>
          </a:p>
          <a:p>
            <a:pPr marL="800100" lvl="1" indent="-342900">
              <a:buAutoNum type="arabicPeriod" startAt="4"/>
            </a:pPr>
            <a:r>
              <a:rPr lang="en-US" sz="1400" dirty="0" smtClean="0"/>
              <a:t>No increase if Pass Canyon Pipeline Company agrees to purchase.</a:t>
            </a:r>
          </a:p>
          <a:p>
            <a:pPr lvl="2"/>
            <a:endParaRPr lang="en-US" sz="1400" dirty="0" smtClean="0"/>
          </a:p>
        </p:txBody>
      </p:sp>
      <p:pic>
        <p:nvPicPr>
          <p:cNvPr id="1026" name="Picture 2" descr="C:\Users\kristin\AppData\Local\Microsoft\Windows\Temporary Internet Files\Content.IE5\G1093ZNR\136258906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1" y="3705187"/>
            <a:ext cx="1371600" cy="197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8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5" name="TextBox 4"/>
          <p:cNvSpPr txBox="1"/>
          <p:nvPr/>
        </p:nvSpPr>
        <p:spPr>
          <a:xfrm>
            <a:off x="2438400" y="762000"/>
            <a:ext cx="4419600" cy="400110"/>
          </a:xfrm>
          <a:prstGeom prst="rect">
            <a:avLst/>
          </a:prstGeom>
          <a:noFill/>
        </p:spPr>
        <p:txBody>
          <a:bodyPr wrap="square" rtlCol="0">
            <a:spAutoFit/>
          </a:bodyPr>
          <a:lstStyle/>
          <a:p>
            <a:r>
              <a:rPr lang="en-US" sz="2000" dirty="0" smtClean="0"/>
              <a:t>Budget example supporting rate increase</a:t>
            </a:r>
            <a:endParaRPr lang="en-US" sz="2000" dirty="0"/>
          </a:p>
        </p:txBody>
      </p:sp>
      <p:sp>
        <p:nvSpPr>
          <p:cNvPr id="6" name="TextBox 5"/>
          <p:cNvSpPr txBox="1"/>
          <p:nvPr/>
        </p:nvSpPr>
        <p:spPr>
          <a:xfrm>
            <a:off x="533400" y="4648200"/>
            <a:ext cx="3276600" cy="2031325"/>
          </a:xfrm>
          <a:prstGeom prst="rect">
            <a:avLst/>
          </a:prstGeom>
          <a:noFill/>
        </p:spPr>
        <p:txBody>
          <a:bodyPr wrap="square" rtlCol="0">
            <a:spAutoFit/>
          </a:bodyPr>
          <a:lstStyle/>
          <a:p>
            <a:r>
              <a:rPr lang="en-US" sz="1400" dirty="0" smtClean="0"/>
              <a:t>FY 2019 Budget</a:t>
            </a:r>
          </a:p>
          <a:p>
            <a:pPr marL="285750" indent="-285750">
              <a:buFont typeface="Arial" panose="020B0604020202020204" pitchFamily="34" charset="0"/>
              <a:buChar char="•"/>
            </a:pPr>
            <a:r>
              <a:rPr lang="en-US" sz="1400" dirty="0" smtClean="0"/>
              <a:t>Income 		</a:t>
            </a:r>
            <a:r>
              <a:rPr lang="en-US" sz="1400" u="sng" dirty="0" smtClean="0"/>
              <a:t>$232,380</a:t>
            </a:r>
          </a:p>
          <a:p>
            <a:pPr marL="742950" lvl="1" indent="-285750">
              <a:buFont typeface="Arial" panose="020B0604020202020204" pitchFamily="34" charset="0"/>
              <a:buChar char="•"/>
            </a:pPr>
            <a:r>
              <a:rPr lang="en-US" sz="1400" dirty="0" smtClean="0"/>
              <a:t>Base 	$134,400</a:t>
            </a:r>
          </a:p>
          <a:p>
            <a:pPr marL="742950" lvl="1" indent="-285750">
              <a:buFont typeface="Arial" panose="020B0604020202020204" pitchFamily="34" charset="0"/>
              <a:buChar char="•"/>
            </a:pPr>
            <a:r>
              <a:rPr lang="en-US" sz="1400" dirty="0" smtClean="0"/>
              <a:t>Contract fee 	$24,000</a:t>
            </a:r>
          </a:p>
          <a:p>
            <a:pPr marL="742950" lvl="1" indent="-285750">
              <a:buFont typeface="Arial" panose="020B0604020202020204" pitchFamily="34" charset="0"/>
              <a:buChar char="•"/>
            </a:pPr>
            <a:r>
              <a:rPr lang="en-US" sz="1400" dirty="0" smtClean="0"/>
              <a:t>Hook Up Fee 	$4,000</a:t>
            </a:r>
          </a:p>
          <a:p>
            <a:pPr marL="742950" lvl="1" indent="-285750">
              <a:buFont typeface="Arial" panose="020B0604020202020204" pitchFamily="34" charset="0"/>
              <a:buChar char="•"/>
            </a:pPr>
            <a:r>
              <a:rPr lang="en-US" sz="1400" dirty="0" smtClean="0"/>
              <a:t>Late fees 	$3,000</a:t>
            </a:r>
          </a:p>
          <a:p>
            <a:pPr marL="742950" lvl="1" indent="-285750">
              <a:buFont typeface="Arial" panose="020B0604020202020204" pitchFamily="34" charset="0"/>
              <a:buChar char="•"/>
            </a:pPr>
            <a:r>
              <a:rPr lang="en-US" sz="1400" dirty="0" smtClean="0"/>
              <a:t>Water Service 	$65,000</a:t>
            </a:r>
          </a:p>
          <a:p>
            <a:pPr marL="742950" lvl="1" indent="-285750">
              <a:buFont typeface="Arial" panose="020B0604020202020204" pitchFamily="34" charset="0"/>
              <a:buChar char="•"/>
            </a:pPr>
            <a:r>
              <a:rPr lang="en-US" sz="1400" dirty="0" smtClean="0"/>
              <a:t>Reimburse 	$3,000</a:t>
            </a:r>
          </a:p>
          <a:p>
            <a:pPr marL="742950" lvl="1" indent="-285750">
              <a:buFont typeface="Arial" panose="020B0604020202020204" pitchFamily="34" charset="0"/>
              <a:buChar char="•"/>
            </a:pPr>
            <a:r>
              <a:rPr lang="en-US" sz="1400" dirty="0" smtClean="0"/>
              <a:t>Interest	$580</a:t>
            </a:r>
            <a:endParaRPr lang="en-US" sz="1400" dirty="0"/>
          </a:p>
        </p:txBody>
      </p:sp>
      <p:graphicFrame>
        <p:nvGraphicFramePr>
          <p:cNvPr id="10" name="Object 9"/>
          <p:cNvGraphicFramePr>
            <a:graphicFrameLocks noChangeAspect="1"/>
          </p:cNvGraphicFramePr>
          <p:nvPr>
            <p:extLst>
              <p:ext uri="{D42A27DB-BD31-4B8C-83A1-F6EECF244321}">
                <p14:modId xmlns:p14="http://schemas.microsoft.com/office/powerpoint/2010/main" val="1381347029"/>
              </p:ext>
            </p:extLst>
          </p:nvPr>
        </p:nvGraphicFramePr>
        <p:xfrm>
          <a:off x="4267200" y="4800600"/>
          <a:ext cx="3422342" cy="1371600"/>
        </p:xfrm>
        <a:graphic>
          <a:graphicData uri="http://schemas.openxmlformats.org/presentationml/2006/ole">
            <mc:AlternateContent xmlns:mc="http://schemas.openxmlformats.org/markup-compatibility/2006">
              <mc:Choice xmlns:v="urn:schemas-microsoft-com:vml" Requires="v">
                <p:oleObj spid="_x0000_s1043" name="Worksheet" r:id="rId3" imgW="2447841" imgH="981034" progId="Excel.Sheet.12">
                  <p:embed/>
                </p:oleObj>
              </mc:Choice>
              <mc:Fallback>
                <p:oleObj name="Worksheet" r:id="rId3" imgW="2447841" imgH="981034" progId="Excel.Sheet.12">
                  <p:embed/>
                  <p:pic>
                    <p:nvPicPr>
                      <p:cNvPr id="0" name=""/>
                      <p:cNvPicPr/>
                      <p:nvPr/>
                    </p:nvPicPr>
                    <p:blipFill>
                      <a:blip r:embed="rId4"/>
                      <a:stretch>
                        <a:fillRect/>
                      </a:stretch>
                    </p:blipFill>
                    <p:spPr>
                      <a:xfrm>
                        <a:off x="4267200" y="4800600"/>
                        <a:ext cx="3422342" cy="1371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72437278"/>
              </p:ext>
            </p:extLst>
          </p:nvPr>
        </p:nvGraphicFramePr>
        <p:xfrm>
          <a:off x="457200" y="1162110"/>
          <a:ext cx="7934325" cy="3409950"/>
        </p:xfrm>
        <a:graphic>
          <a:graphicData uri="http://schemas.openxmlformats.org/presentationml/2006/ole">
            <mc:AlternateContent xmlns:mc="http://schemas.openxmlformats.org/markup-compatibility/2006">
              <mc:Choice xmlns:v="urn:schemas-microsoft-com:vml" Requires="v">
                <p:oleObj spid="_x0000_s1044" name="Worksheet" r:id="rId5" imgW="7934241" imgH="3409977" progId="Excel.Sheet.12">
                  <p:embed/>
                </p:oleObj>
              </mc:Choice>
              <mc:Fallback>
                <p:oleObj name="Worksheet" r:id="rId5" imgW="7934241" imgH="3409977" progId="Excel.Sheet.12">
                  <p:embed/>
                  <p:pic>
                    <p:nvPicPr>
                      <p:cNvPr id="0" name=""/>
                      <p:cNvPicPr/>
                      <p:nvPr/>
                    </p:nvPicPr>
                    <p:blipFill>
                      <a:blip r:embed="rId6"/>
                      <a:stretch>
                        <a:fillRect/>
                      </a:stretch>
                    </p:blipFill>
                    <p:spPr>
                      <a:xfrm>
                        <a:off x="457200" y="1162110"/>
                        <a:ext cx="7934325" cy="3409950"/>
                      </a:xfrm>
                      <a:prstGeom prst="rect">
                        <a:avLst/>
                      </a:prstGeom>
                    </p:spPr>
                  </p:pic>
                </p:oleObj>
              </mc:Fallback>
            </mc:AlternateContent>
          </a:graphicData>
        </a:graphic>
      </p:graphicFrame>
    </p:spTree>
    <p:extLst>
      <p:ext uri="{BB962C8B-B14F-4D97-AF65-F5344CB8AC3E}">
        <p14:creationId xmlns:p14="http://schemas.microsoft.com/office/powerpoint/2010/main" val="254539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460375" y="1828800"/>
            <a:ext cx="8226425" cy="2585323"/>
          </a:xfrm>
          <a:prstGeom prst="rect">
            <a:avLst/>
          </a:prstGeom>
          <a:noFill/>
        </p:spPr>
        <p:txBody>
          <a:bodyPr wrap="square" rtlCol="0">
            <a:spAutoFit/>
          </a:bodyPr>
          <a:lstStyle/>
          <a:p>
            <a:r>
              <a:rPr lang="en-US" dirty="0" smtClean="0"/>
              <a:t>76         A  class shareholders (original property owners)</a:t>
            </a:r>
          </a:p>
          <a:p>
            <a:r>
              <a:rPr lang="en-US" dirty="0" smtClean="0"/>
              <a:t>154       B class shareholders (Properties 1 Acre or larger that joined after 10/1/2006) </a:t>
            </a:r>
          </a:p>
          <a:p>
            <a:pPr marL="342900" indent="-342900">
              <a:buAutoNum type="arabicPlain" startAt="51"/>
            </a:pPr>
            <a:r>
              <a:rPr lang="en-US" dirty="0" smtClean="0"/>
              <a:t>       C class shareholders (1/2 acre properties that joined after 10/1/2006)</a:t>
            </a:r>
          </a:p>
          <a:p>
            <a:r>
              <a:rPr lang="en-US" dirty="0" smtClean="0"/>
              <a:t>1           D class shareholder with 4 shares (non-residential properties)</a:t>
            </a:r>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r>
              <a:rPr lang="en-US" dirty="0" smtClean="0"/>
              <a:t>Class B and Class C shares are convertible to Class A1 or Class </a:t>
            </a:r>
            <a:r>
              <a:rPr lang="en-US" dirty="0" err="1" smtClean="0"/>
              <a:t>A2</a:t>
            </a:r>
            <a:endParaRPr lang="en-US" dirty="0" smtClean="0"/>
          </a:p>
          <a:p>
            <a:pPr marL="1200150" lvl="2" indent="-285750">
              <a:buFont typeface="Arial" panose="020B0604020202020204" pitchFamily="34" charset="0"/>
              <a:buChar char="•"/>
            </a:pPr>
            <a:r>
              <a:rPr lang="en-US" dirty="0" smtClean="0"/>
              <a:t>Class D shares are not convertible to any Class A shares</a:t>
            </a:r>
          </a:p>
          <a:p>
            <a:pPr marL="1200150" lvl="2" indent="-285750">
              <a:buFont typeface="Arial" panose="020B0604020202020204" pitchFamily="34" charset="0"/>
              <a:buChar char="•"/>
            </a:pPr>
            <a:r>
              <a:rPr lang="en-US" dirty="0" smtClean="0"/>
              <a:t>Shares in the Erda Acres are linked to property </a:t>
            </a:r>
          </a:p>
          <a:p>
            <a:endParaRPr lang="en-US" dirty="0"/>
          </a:p>
        </p:txBody>
      </p:sp>
      <p:sp>
        <p:nvSpPr>
          <p:cNvPr id="5" name="TextBox 4"/>
          <p:cNvSpPr txBox="1"/>
          <p:nvPr/>
        </p:nvSpPr>
        <p:spPr>
          <a:xfrm>
            <a:off x="3048000" y="914400"/>
            <a:ext cx="3200400" cy="400110"/>
          </a:xfrm>
          <a:prstGeom prst="rect">
            <a:avLst/>
          </a:prstGeom>
          <a:noFill/>
        </p:spPr>
        <p:txBody>
          <a:bodyPr wrap="square" rtlCol="0">
            <a:spAutoFit/>
          </a:bodyPr>
          <a:lstStyle/>
          <a:p>
            <a:r>
              <a:rPr lang="en-US" sz="2000" b="1" dirty="0" smtClean="0"/>
              <a:t>Shareholder Classifications</a:t>
            </a:r>
          </a:p>
        </p:txBody>
      </p:sp>
      <p:pic>
        <p:nvPicPr>
          <p:cNvPr id="1026" name="Picture 2" descr="https://www.ejco.com/wcsstore/ExtendedSitesCatalogAssetStore/images/products/SmallHydrantAssemblyBR250Red2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91000"/>
            <a:ext cx="2133600" cy="233573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mueller fire hyd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8730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87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5720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502462" y="914400"/>
            <a:ext cx="4199467" cy="400110"/>
          </a:xfrm>
          <a:prstGeom prst="rect">
            <a:avLst/>
          </a:prstGeom>
          <a:noFill/>
        </p:spPr>
        <p:txBody>
          <a:bodyPr wrap="square" rtlCol="0">
            <a:spAutoFit/>
          </a:bodyPr>
          <a:lstStyle/>
          <a:p>
            <a:r>
              <a:rPr lang="en-US" sz="2000" b="1" dirty="0" smtClean="0"/>
              <a:t>Pass Canyon Pipeline Purchase Offer</a:t>
            </a:r>
            <a:endParaRPr lang="en-US" sz="2000" b="1" dirty="0"/>
          </a:p>
        </p:txBody>
      </p:sp>
      <p:sp>
        <p:nvSpPr>
          <p:cNvPr id="5" name="TextBox 4"/>
          <p:cNvSpPr txBox="1"/>
          <p:nvPr/>
        </p:nvSpPr>
        <p:spPr>
          <a:xfrm>
            <a:off x="457200" y="1981200"/>
            <a:ext cx="3581400" cy="313932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Developer Joe White made an initial offer of $1,800,000.</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Negotiations ensued for several months.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Erda Acres and Pass Canyon have come to a verbal agreement of </a:t>
            </a:r>
            <a:r>
              <a:rPr lang="en-US" sz="2000" b="1" dirty="0" smtClean="0"/>
              <a:t>$3,000,000</a:t>
            </a:r>
            <a:r>
              <a:rPr lang="en-US" sz="1600" b="1" dirty="0" smtClean="0"/>
              <a:t>.</a:t>
            </a:r>
          </a:p>
          <a:p>
            <a:pPr marL="285750" indent="-285750">
              <a:buFont typeface="Arial" panose="020B0604020202020204" pitchFamily="34" charset="0"/>
              <a:buChar char="•"/>
            </a:pPr>
            <a:endParaRPr lang="en-US" dirty="0"/>
          </a:p>
        </p:txBody>
      </p:sp>
      <p:pic>
        <p:nvPicPr>
          <p:cNvPr id="2050" name="Picture 2" descr="C:\Users\kristin\AppData\Local\Microsoft\Windows\Temporary Internet Files\Content.IE5\ACPYT5XX\Human-emblem-money-blue-1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911" y="2362200"/>
            <a:ext cx="2606036" cy="260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6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133600" y="838200"/>
            <a:ext cx="5105400" cy="400110"/>
          </a:xfrm>
          <a:prstGeom prst="rect">
            <a:avLst/>
          </a:prstGeom>
          <a:noFill/>
        </p:spPr>
        <p:txBody>
          <a:bodyPr wrap="square" rtlCol="0">
            <a:spAutoFit/>
          </a:bodyPr>
          <a:lstStyle/>
          <a:p>
            <a:r>
              <a:rPr lang="en-US" sz="2000" b="1" dirty="0" smtClean="0"/>
              <a:t>Pass Canyon Pipeline Purchase offer</a:t>
            </a:r>
            <a:r>
              <a:rPr lang="en-US" dirty="0" smtClean="0"/>
              <a:t> </a:t>
            </a:r>
            <a:endParaRPr lang="en-US" dirty="0"/>
          </a:p>
        </p:txBody>
      </p:sp>
      <p:sp>
        <p:nvSpPr>
          <p:cNvPr id="5" name="TextBox 4"/>
          <p:cNvSpPr txBox="1"/>
          <p:nvPr/>
        </p:nvSpPr>
        <p:spPr>
          <a:xfrm>
            <a:off x="457200" y="1631244"/>
            <a:ext cx="3733800" cy="4278094"/>
          </a:xfrm>
          <a:prstGeom prst="rect">
            <a:avLst/>
          </a:prstGeom>
          <a:noFill/>
        </p:spPr>
        <p:txBody>
          <a:bodyPr wrap="square" rtlCol="0">
            <a:spAutoFit/>
          </a:bodyPr>
          <a:lstStyle/>
          <a:p>
            <a:r>
              <a:rPr lang="en-US" sz="1600" dirty="0" smtClean="0"/>
              <a:t>Erda Acres By-Laws</a:t>
            </a:r>
          </a:p>
          <a:p>
            <a:endParaRPr lang="en-US" sz="1600" dirty="0"/>
          </a:p>
          <a:p>
            <a:pPr marL="285750" indent="-285750">
              <a:buFont typeface="Arial" panose="020B0604020202020204" pitchFamily="34" charset="0"/>
              <a:buChar char="•"/>
            </a:pPr>
            <a:r>
              <a:rPr lang="en-US" sz="1600" dirty="0" smtClean="0"/>
              <a:t>Proceeds from sale of assets will be distributed amongst Class A shareholders.</a:t>
            </a:r>
          </a:p>
          <a:p>
            <a:pPr marL="285750" indent="-285750">
              <a:buFont typeface="Arial" panose="020B0604020202020204" pitchFamily="34" charset="0"/>
              <a:buChar char="•"/>
            </a:pPr>
            <a:r>
              <a:rPr lang="en-US" sz="1600" dirty="0" smtClean="0"/>
              <a:t>Class B and Class C shares can convert to Class A1 and Class </a:t>
            </a:r>
            <a:r>
              <a:rPr lang="en-US" sz="1600" dirty="0" err="1" smtClean="0"/>
              <a:t>A2</a:t>
            </a:r>
            <a:r>
              <a:rPr lang="en-US" sz="1600" dirty="0" smtClean="0"/>
              <a:t> after 10 years.</a:t>
            </a:r>
          </a:p>
          <a:p>
            <a:pPr marL="285750" indent="-285750">
              <a:buFont typeface="Arial" panose="020B0604020202020204" pitchFamily="34" charset="0"/>
              <a:buChar char="•"/>
            </a:pPr>
            <a:r>
              <a:rPr lang="en-US" sz="1600" dirty="0" smtClean="0"/>
              <a:t>Longest tenured Class B or Class C is dated 8/4/2009.</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Sale of substantially all of the Company assets requires a shareholder Quorum.</a:t>
            </a:r>
          </a:p>
          <a:p>
            <a:pPr marL="285750" indent="-285750">
              <a:buFont typeface="Arial" panose="020B0604020202020204" pitchFamily="34" charset="0"/>
              <a:buChar char="•"/>
            </a:pPr>
            <a:r>
              <a:rPr lang="en-US" sz="1600" dirty="0" smtClean="0"/>
              <a:t>Quorum will consist of 50% of the outstanding stock of the company.</a:t>
            </a:r>
          </a:p>
          <a:p>
            <a:pPr marL="285750" indent="-285750">
              <a:buFont typeface="Arial" panose="020B0604020202020204" pitchFamily="34" charset="0"/>
              <a:buChar char="•"/>
            </a:pPr>
            <a:r>
              <a:rPr lang="en-US" sz="1600" dirty="0" smtClean="0"/>
              <a:t>50% requirement can be in person or by proxy.</a:t>
            </a:r>
          </a:p>
          <a:p>
            <a:pPr marL="285750" indent="-285750">
              <a:buFont typeface="Arial" panose="020B0604020202020204" pitchFamily="34" charset="0"/>
              <a:buChar char="•"/>
            </a:pPr>
            <a:endParaRPr lang="en-US" sz="1600" dirty="0" smtClean="0"/>
          </a:p>
        </p:txBody>
      </p:sp>
      <p:sp>
        <p:nvSpPr>
          <p:cNvPr id="6" name="TextBox 5"/>
          <p:cNvSpPr txBox="1"/>
          <p:nvPr/>
        </p:nvSpPr>
        <p:spPr>
          <a:xfrm>
            <a:off x="4953000" y="1631244"/>
            <a:ext cx="3810000" cy="2831544"/>
          </a:xfrm>
          <a:prstGeom prst="rect">
            <a:avLst/>
          </a:prstGeom>
          <a:noFill/>
        </p:spPr>
        <p:txBody>
          <a:bodyPr wrap="square" rtlCol="0">
            <a:spAutoFit/>
          </a:bodyPr>
          <a:lstStyle/>
          <a:p>
            <a:r>
              <a:rPr lang="en-US" sz="1600" dirty="0" smtClean="0"/>
              <a:t>Problem with By-Laws</a:t>
            </a:r>
          </a:p>
          <a:p>
            <a:endParaRPr lang="en-US" sz="1600" dirty="0"/>
          </a:p>
          <a:p>
            <a:pPr marL="285750" indent="-285750">
              <a:buFont typeface="Arial" panose="020B0604020202020204" pitchFamily="34" charset="0"/>
              <a:buChar char="•"/>
            </a:pPr>
            <a:r>
              <a:rPr lang="en-US" sz="1600" dirty="0" smtClean="0"/>
              <a:t>If sale proceeds are distributed in accordance to existing By-Laws Erda Acres will lose is tax exempt status for this transaction.</a:t>
            </a:r>
          </a:p>
          <a:p>
            <a:pPr marL="285750" indent="-285750">
              <a:buFont typeface="Arial" panose="020B0604020202020204" pitchFamily="34" charset="0"/>
              <a:buChar char="•"/>
            </a:pPr>
            <a:r>
              <a:rPr lang="en-US" sz="1600" dirty="0" smtClean="0"/>
              <a:t>Result - Erda Acres would be subject to a corporate tax (approximately 20%).</a:t>
            </a:r>
          </a:p>
          <a:p>
            <a:pPr marL="285750" indent="-285750">
              <a:buFont typeface="Arial" panose="020B0604020202020204" pitchFamily="34" charset="0"/>
              <a:buChar char="•"/>
            </a:pPr>
            <a:r>
              <a:rPr lang="en-US" sz="1600" dirty="0" smtClean="0"/>
              <a:t>Shareholders will also be taxed on a personal level.</a:t>
            </a:r>
          </a:p>
          <a:p>
            <a:endParaRPr lang="en-US" dirty="0"/>
          </a:p>
        </p:txBody>
      </p:sp>
      <p:pic>
        <p:nvPicPr>
          <p:cNvPr id="3074" name="Picture 2" descr="C:\Users\kristin\AppData\Local\Microsoft\Windows\Temporary Internet Files\Content.IE5\2IUY82QO\dollar-sign-vec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448677"/>
            <a:ext cx="272142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6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133600" y="838200"/>
            <a:ext cx="5105400" cy="400110"/>
          </a:xfrm>
          <a:prstGeom prst="rect">
            <a:avLst/>
          </a:prstGeom>
          <a:noFill/>
        </p:spPr>
        <p:txBody>
          <a:bodyPr wrap="square" rtlCol="0">
            <a:spAutoFit/>
          </a:bodyPr>
          <a:lstStyle/>
          <a:p>
            <a:r>
              <a:rPr lang="en-US" sz="2000" b="1" dirty="0" smtClean="0"/>
              <a:t>Pass Canyon Pipeline Purchase offer</a:t>
            </a:r>
            <a:r>
              <a:rPr lang="en-US" dirty="0" smtClean="0"/>
              <a:t> </a:t>
            </a:r>
            <a:endParaRPr lang="en-US" dirty="0"/>
          </a:p>
        </p:txBody>
      </p:sp>
      <p:sp>
        <p:nvSpPr>
          <p:cNvPr id="5" name="TextBox 4"/>
          <p:cNvSpPr txBox="1"/>
          <p:nvPr/>
        </p:nvSpPr>
        <p:spPr>
          <a:xfrm>
            <a:off x="762000" y="1631244"/>
            <a:ext cx="7467600" cy="1077218"/>
          </a:xfrm>
          <a:prstGeom prst="rect">
            <a:avLst/>
          </a:prstGeom>
          <a:noFill/>
        </p:spPr>
        <p:txBody>
          <a:bodyPr wrap="square" rtlCol="0">
            <a:spAutoFit/>
          </a:bodyPr>
          <a:lstStyle/>
          <a:p>
            <a:r>
              <a:rPr lang="en-US" sz="1600" dirty="0" smtClean="0"/>
              <a:t>Solution to Erda Acres By-Laws</a:t>
            </a:r>
          </a:p>
          <a:p>
            <a:endParaRPr lang="en-US" sz="1600" dirty="0"/>
          </a:p>
          <a:p>
            <a:pPr marL="285750" indent="-285750">
              <a:buFont typeface="Arial" panose="020B0604020202020204" pitchFamily="34" charset="0"/>
              <a:buChar char="•"/>
            </a:pPr>
            <a:r>
              <a:rPr lang="en-US" sz="1600" dirty="0" smtClean="0"/>
              <a:t>Change By-Laws to allow equal distribution of sale proceeds to all shareholders.</a:t>
            </a:r>
          </a:p>
          <a:p>
            <a:pPr marL="285750" indent="-285750">
              <a:buFont typeface="Arial" panose="020B0604020202020204" pitchFamily="34" charset="0"/>
              <a:buChar char="•"/>
            </a:pPr>
            <a:endParaRPr lang="en-US" sz="1600" dirty="0" smtClean="0"/>
          </a:p>
        </p:txBody>
      </p:sp>
      <p:pic>
        <p:nvPicPr>
          <p:cNvPr id="4098" name="Picture 2" descr="C:\Users\kristin\AppData\Local\Microsoft\Windows\Temporary Internet Files\Content.IE5\G1093ZNR\dollar_sig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19050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ristin\AppData\Local\Microsoft\Windows\Temporary Internet Files\Content.IE5\G1093ZNR\list-equal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352800"/>
            <a:ext cx="1691641" cy="16916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ristin\AppData\Local\Microsoft\Windows\Temporary Internet Files\Content.IE5\2IUY82QO\gcvg0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3528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4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514600" y="914400"/>
            <a:ext cx="4048224" cy="400110"/>
          </a:xfrm>
          <a:prstGeom prst="rect">
            <a:avLst/>
          </a:prstGeom>
          <a:noFill/>
        </p:spPr>
        <p:txBody>
          <a:bodyPr wrap="none" rtlCol="0">
            <a:spAutoFit/>
          </a:bodyPr>
          <a:lstStyle/>
          <a:p>
            <a:r>
              <a:rPr lang="en-US" sz="2000" b="1" dirty="0" smtClean="0"/>
              <a:t>Pass Canyon Pipeline Purchase Offer</a:t>
            </a:r>
          </a:p>
        </p:txBody>
      </p:sp>
      <p:sp>
        <p:nvSpPr>
          <p:cNvPr id="6" name="TextBox 5"/>
          <p:cNvSpPr txBox="1"/>
          <p:nvPr/>
        </p:nvSpPr>
        <p:spPr>
          <a:xfrm>
            <a:off x="1295400" y="1600200"/>
            <a:ext cx="7162800" cy="3970318"/>
          </a:xfrm>
          <a:prstGeom prst="rect">
            <a:avLst/>
          </a:prstGeom>
          <a:noFill/>
        </p:spPr>
        <p:txBody>
          <a:bodyPr wrap="square" rtlCol="0">
            <a:spAutoFit/>
          </a:bodyPr>
          <a:lstStyle/>
          <a:p>
            <a:r>
              <a:rPr lang="en-US" dirty="0" smtClean="0"/>
              <a:t>Shareholder distribution example (figures from Oct 2018 statement)</a:t>
            </a:r>
          </a:p>
          <a:p>
            <a:endParaRPr lang="en-US" dirty="0"/>
          </a:p>
          <a:p>
            <a:pPr marL="742950" lvl="1" indent="-285750">
              <a:buFont typeface="Arial" panose="020B0604020202020204" pitchFamily="34" charset="0"/>
              <a:buChar char="•"/>
            </a:pPr>
            <a:r>
              <a:rPr lang="en-US" dirty="0" smtClean="0"/>
              <a:t>Sale Price			$3,000,000</a:t>
            </a:r>
          </a:p>
          <a:p>
            <a:pPr marL="742950" lvl="1" indent="-285750">
              <a:buFont typeface="Arial" panose="020B0604020202020204" pitchFamily="34" charset="0"/>
              <a:buChar char="•"/>
            </a:pPr>
            <a:r>
              <a:rPr lang="en-US" dirty="0" smtClean="0"/>
              <a:t>State Loan Balance		$1,002,000</a:t>
            </a:r>
          </a:p>
          <a:p>
            <a:pPr marL="742950" lvl="1" indent="-285750">
              <a:buFont typeface="Arial" panose="020B0604020202020204" pitchFamily="34" charset="0"/>
              <a:buChar char="•"/>
            </a:pPr>
            <a:r>
              <a:rPr lang="en-US" dirty="0" smtClean="0"/>
              <a:t>Sale Proceeds		$1,998,000</a:t>
            </a:r>
          </a:p>
          <a:p>
            <a:pPr marL="742950" lvl="1" indent="-285750">
              <a:buFont typeface="Arial" panose="020B0604020202020204" pitchFamily="34" charset="0"/>
              <a:buChar char="•"/>
            </a:pPr>
            <a:r>
              <a:rPr lang="en-US" dirty="0" smtClean="0"/>
              <a:t>Bank Accounts		$503,310</a:t>
            </a:r>
          </a:p>
          <a:p>
            <a:pPr marL="742950" lvl="1" indent="-285750">
              <a:buFont typeface="Arial" panose="020B0604020202020204" pitchFamily="34" charset="0"/>
              <a:buChar char="•"/>
            </a:pPr>
            <a:r>
              <a:rPr lang="en-US" dirty="0" smtClean="0"/>
              <a:t>Gross Distributions		$2,501,310</a:t>
            </a:r>
          </a:p>
          <a:p>
            <a:pPr marL="742950" lvl="1" indent="-285750">
              <a:buFont typeface="Arial" panose="020B0604020202020204" pitchFamily="34" charset="0"/>
              <a:buChar char="•"/>
            </a:pPr>
            <a:r>
              <a:rPr lang="en-US" dirty="0" smtClean="0"/>
              <a:t>Accounts Receivable		$23,000</a:t>
            </a:r>
          </a:p>
          <a:p>
            <a:pPr marL="742950" lvl="1" indent="-285750">
              <a:buFont typeface="Arial" panose="020B0604020202020204" pitchFamily="34" charset="0"/>
              <a:buChar char="•"/>
            </a:pPr>
            <a:r>
              <a:rPr lang="en-US" dirty="0" smtClean="0"/>
              <a:t>Estimated Projects		$50,000</a:t>
            </a:r>
          </a:p>
          <a:p>
            <a:pPr marL="742950" lvl="1" indent="-285750">
              <a:buFont typeface="Arial" panose="020B0604020202020204" pitchFamily="34" charset="0"/>
              <a:buChar char="•"/>
            </a:pPr>
            <a:r>
              <a:rPr lang="en-US" dirty="0" smtClean="0"/>
              <a:t>Estimated Transaction Costs	$100,000</a:t>
            </a:r>
          </a:p>
          <a:p>
            <a:pPr marL="742950" lvl="1" indent="-285750">
              <a:buFont typeface="Arial" panose="020B0604020202020204" pitchFamily="34" charset="0"/>
              <a:buChar char="•"/>
            </a:pPr>
            <a:r>
              <a:rPr lang="en-US" dirty="0" smtClean="0"/>
              <a:t>Net Distributions		</a:t>
            </a:r>
            <a:r>
              <a:rPr lang="en-US" b="1" dirty="0" smtClean="0"/>
              <a:t>$2,328,310</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Distribution per Shareholder	$8,345     </a:t>
            </a:r>
            <a:r>
              <a:rPr lang="en-US" dirty="0" smtClean="0"/>
              <a:t>($2,328,310/279)		</a:t>
            </a:r>
            <a:endParaRPr lang="en-US" dirty="0"/>
          </a:p>
        </p:txBody>
      </p:sp>
    </p:spTree>
    <p:extLst>
      <p:ext uri="{BB962C8B-B14F-4D97-AF65-F5344CB8AC3E}">
        <p14:creationId xmlns:p14="http://schemas.microsoft.com/office/powerpoint/2010/main" val="136152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rm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133600" y="838200"/>
            <a:ext cx="5105400" cy="400110"/>
          </a:xfrm>
          <a:prstGeom prst="rect">
            <a:avLst/>
          </a:prstGeom>
          <a:noFill/>
        </p:spPr>
        <p:txBody>
          <a:bodyPr wrap="square" rtlCol="0">
            <a:spAutoFit/>
          </a:bodyPr>
          <a:lstStyle/>
          <a:p>
            <a:r>
              <a:rPr lang="en-US" sz="2000" b="1" dirty="0" smtClean="0"/>
              <a:t>Pass Canyon Pipeline Purchase obstacles</a:t>
            </a:r>
            <a:r>
              <a:rPr lang="en-US" dirty="0" smtClean="0"/>
              <a:t> </a:t>
            </a:r>
            <a:endParaRPr lang="en-US" dirty="0"/>
          </a:p>
        </p:txBody>
      </p:sp>
      <p:sp>
        <p:nvSpPr>
          <p:cNvPr id="5" name="TextBox 4"/>
          <p:cNvSpPr txBox="1"/>
          <p:nvPr/>
        </p:nvSpPr>
        <p:spPr>
          <a:xfrm>
            <a:off x="762000" y="1371600"/>
            <a:ext cx="746760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Referendum</a:t>
            </a:r>
          </a:p>
          <a:p>
            <a:pPr marL="742950" lvl="1" indent="-285750">
              <a:buFont typeface="Courier New" panose="02070309020205020404" pitchFamily="49" charset="0"/>
              <a:buChar char="o"/>
            </a:pPr>
            <a:r>
              <a:rPr lang="en-US" sz="1600" dirty="0" smtClean="0"/>
              <a:t>Group of Erda residents is opposed to approved zoning change (1/2 acre lots).</a:t>
            </a:r>
          </a:p>
          <a:p>
            <a:pPr marL="742950" lvl="1" indent="-285750">
              <a:buFont typeface="Courier New" panose="02070309020205020404" pitchFamily="49" charset="0"/>
              <a:buChar char="o"/>
            </a:pPr>
            <a:r>
              <a:rPr lang="en-US" sz="1600" dirty="0" smtClean="0"/>
              <a:t>Has until December 7, 2018 to obtain 2,700 signatures.</a:t>
            </a:r>
          </a:p>
          <a:p>
            <a:pPr marL="742950" lvl="1" indent="-285750">
              <a:buFont typeface="Courier New" panose="02070309020205020404" pitchFamily="49" charset="0"/>
              <a:buChar char="o"/>
            </a:pPr>
            <a:r>
              <a:rPr lang="en-US" sz="1600" dirty="0" smtClean="0"/>
              <a:t>If 2,700 or more signatures are obtained by 12/7/2018 approved zoning changed is on hold.</a:t>
            </a:r>
          </a:p>
          <a:p>
            <a:pPr marL="742950" lvl="1" indent="-285750">
              <a:buFont typeface="Courier New" panose="02070309020205020404" pitchFamily="49" charset="0"/>
              <a:buChar char="o"/>
            </a:pPr>
            <a:r>
              <a:rPr lang="en-US" sz="1600" dirty="0" smtClean="0"/>
              <a:t>Tooele county has until 1/7/2018 to verify signatures.</a:t>
            </a:r>
          </a:p>
          <a:p>
            <a:pPr marL="742950" lvl="1" indent="-285750">
              <a:buFont typeface="Courier New" panose="02070309020205020404" pitchFamily="49" charset="0"/>
              <a:buChar char="o"/>
            </a:pPr>
            <a:r>
              <a:rPr lang="en-US" sz="1600" dirty="0" smtClean="0"/>
              <a:t>If 2,700 or more signatures are verified by Tooele county Referendum proceeds for a vote on the 2019 November ballot.</a:t>
            </a:r>
          </a:p>
          <a:p>
            <a:pPr marL="742950" lvl="1" indent="-285750">
              <a:buFont typeface="Courier New" panose="02070309020205020404" pitchFamily="49" charset="0"/>
              <a:buChar char="o"/>
            </a:pPr>
            <a:r>
              <a:rPr lang="en-US" sz="1600" dirty="0" smtClean="0"/>
              <a:t>If less than 2,700 signatures are obtained by 12/7/2017 approved zoning changes can proceed.</a:t>
            </a:r>
            <a:endParaRPr lang="en-US" sz="1600" dirty="0"/>
          </a:p>
          <a:p>
            <a:pPr marL="285750" indent="-285750">
              <a:buFont typeface="Arial" panose="020B0604020202020204" pitchFamily="34" charset="0"/>
              <a:buChar char="•"/>
            </a:pPr>
            <a:r>
              <a:rPr lang="en-US" sz="1600" dirty="0" smtClean="0"/>
              <a:t>Stansbury Park Improvement District (</a:t>
            </a:r>
            <a:r>
              <a:rPr lang="en-US" sz="1600" dirty="0" err="1" smtClean="0"/>
              <a:t>SPID</a:t>
            </a:r>
            <a:r>
              <a:rPr lang="en-US" sz="1600" dirty="0" smtClean="0"/>
              <a:t>) proposal to Tooele County.</a:t>
            </a:r>
          </a:p>
          <a:p>
            <a:pPr marL="742950" lvl="1" indent="-285750">
              <a:buFont typeface="Courier New" panose="02070309020205020404" pitchFamily="49" charset="0"/>
              <a:buChar char="o"/>
            </a:pPr>
            <a:r>
              <a:rPr lang="en-US" sz="1600" dirty="0" err="1" smtClean="0"/>
              <a:t>SPID</a:t>
            </a:r>
            <a:r>
              <a:rPr lang="en-US" sz="1600" dirty="0" smtClean="0"/>
              <a:t> has approached Tooele County to require any property that hooks up to </a:t>
            </a:r>
            <a:r>
              <a:rPr lang="en-US" sz="1600" dirty="0" err="1" smtClean="0"/>
              <a:t>SPID</a:t>
            </a:r>
            <a:r>
              <a:rPr lang="en-US" sz="1600" dirty="0" smtClean="0"/>
              <a:t> sewer by required to use water provided by </a:t>
            </a:r>
            <a:r>
              <a:rPr lang="en-US" sz="1600" dirty="0" err="1" smtClean="0"/>
              <a:t>SPID</a:t>
            </a:r>
            <a:r>
              <a:rPr lang="en-US" sz="1600" dirty="0" smtClean="0"/>
              <a:t>.</a:t>
            </a:r>
          </a:p>
          <a:p>
            <a:pPr marL="742950" lvl="1" indent="-285750">
              <a:buFont typeface="Courier New" panose="02070309020205020404" pitchFamily="49" charset="0"/>
              <a:buChar char="o"/>
            </a:pPr>
            <a:r>
              <a:rPr lang="en-US" sz="1600" dirty="0" smtClean="0"/>
              <a:t>Tooele County now requires residential property smaller than 5 acres to be hooked up to a sewer line.</a:t>
            </a:r>
          </a:p>
          <a:p>
            <a:pPr marL="285750" indent="-285750">
              <a:buFont typeface="Arial" panose="020B0604020202020204" pitchFamily="34" charset="0"/>
              <a:buChar char="•"/>
            </a:pPr>
            <a:endParaRPr lang="en-US" sz="1600" dirty="0" smtClean="0"/>
          </a:p>
        </p:txBody>
      </p:sp>
      <p:pic>
        <p:nvPicPr>
          <p:cNvPr id="6146" name="Picture 2" descr="C:\Users\kristin\AppData\Local\Microsoft\Windows\Temporary Internet Files\Content.IE5\ACPYT5XX\Hurdl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876800"/>
            <a:ext cx="4038600" cy="170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6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5" name="Rectangle 4"/>
          <p:cNvSpPr/>
          <p:nvPr/>
        </p:nvSpPr>
        <p:spPr>
          <a:xfrm>
            <a:off x="228600" y="914400"/>
            <a:ext cx="3429000" cy="400110"/>
          </a:xfrm>
          <a:prstGeom prst="rect">
            <a:avLst/>
          </a:prstGeom>
        </p:spPr>
        <p:txBody>
          <a:bodyPr wrap="square">
            <a:spAutoFit/>
          </a:bodyPr>
          <a:lstStyle/>
          <a:p>
            <a:pPr lvl="0"/>
            <a:r>
              <a:rPr lang="en-US" sz="2000" b="1" dirty="0" smtClean="0">
                <a:solidFill>
                  <a:prstClr val="black"/>
                </a:solidFill>
              </a:rPr>
              <a:t>Board Member Directory </a:t>
            </a:r>
            <a:endParaRPr lang="en-US" sz="2000" b="1" dirty="0">
              <a:solidFill>
                <a:prstClr val="black"/>
              </a:solidFill>
            </a:endParaRPr>
          </a:p>
        </p:txBody>
      </p:sp>
      <p:sp>
        <p:nvSpPr>
          <p:cNvPr id="6" name="TextBox 5"/>
          <p:cNvSpPr txBox="1"/>
          <p:nvPr/>
        </p:nvSpPr>
        <p:spPr>
          <a:xfrm>
            <a:off x="259644" y="1447800"/>
            <a:ext cx="4047067" cy="5078313"/>
          </a:xfrm>
          <a:prstGeom prst="rect">
            <a:avLst/>
          </a:prstGeom>
          <a:noFill/>
        </p:spPr>
        <p:txBody>
          <a:bodyPr wrap="square" rtlCol="0">
            <a:spAutoFit/>
          </a:bodyPr>
          <a:lstStyle/>
          <a:p>
            <a:r>
              <a:rPr lang="en-US" sz="1200" dirty="0"/>
              <a:t>Tom Isom, President (expire odd)</a:t>
            </a:r>
          </a:p>
          <a:p>
            <a:r>
              <a:rPr lang="en-US" sz="1200" dirty="0" smtClean="0"/>
              <a:t>435-843-9023 </a:t>
            </a:r>
            <a:r>
              <a:rPr lang="en-US" sz="1200" dirty="0"/>
              <a:t>(H); </a:t>
            </a:r>
            <a:r>
              <a:rPr lang="en-US" sz="1200" u="sng" dirty="0" smtClean="0">
                <a:hlinkClick r:id="rId2"/>
              </a:rPr>
              <a:t>tisom2000@yahoo.com</a:t>
            </a:r>
            <a:endParaRPr lang="en-US" sz="1200" dirty="0"/>
          </a:p>
          <a:p>
            <a:r>
              <a:rPr lang="en-US" sz="1200" dirty="0"/>
              <a:t> </a:t>
            </a:r>
          </a:p>
          <a:p>
            <a:r>
              <a:rPr lang="en-US" sz="1200" dirty="0"/>
              <a:t>Rob Adams, Vice President (expire odd)</a:t>
            </a:r>
          </a:p>
          <a:p>
            <a:r>
              <a:rPr lang="en-US" sz="1200" dirty="0" smtClean="0"/>
              <a:t>801-673-9092</a:t>
            </a:r>
            <a:r>
              <a:rPr lang="en-US" sz="1200" dirty="0"/>
              <a:t>; </a:t>
            </a:r>
            <a:r>
              <a:rPr lang="en-US" sz="1200" u="sng" dirty="0" smtClean="0">
                <a:hlinkClick r:id="rId3"/>
              </a:rPr>
              <a:t>wingmanut@gmail.com </a:t>
            </a:r>
            <a:endParaRPr lang="en-US" sz="1200" u="sng" dirty="0" smtClean="0"/>
          </a:p>
          <a:p>
            <a:r>
              <a:rPr lang="en-US" sz="1200" dirty="0"/>
              <a:t> </a:t>
            </a:r>
          </a:p>
          <a:p>
            <a:r>
              <a:rPr lang="en-US" sz="1200" dirty="0"/>
              <a:t>Blanche Smith, Treasurer (expire even)</a:t>
            </a:r>
          </a:p>
          <a:p>
            <a:r>
              <a:rPr lang="en-US" sz="1200" dirty="0" smtClean="0"/>
              <a:t>435-850-9106 (M</a:t>
            </a:r>
            <a:r>
              <a:rPr lang="en-US" sz="1200" dirty="0"/>
              <a:t>);</a:t>
            </a:r>
            <a:r>
              <a:rPr lang="en-US" sz="1200" b="1" dirty="0"/>
              <a:t> </a:t>
            </a:r>
            <a:r>
              <a:rPr lang="en-US" sz="1200" u="sng" dirty="0" smtClean="0">
                <a:hlinkClick r:id="rId4"/>
              </a:rPr>
              <a:t>tiserdaacres@gmail.com</a:t>
            </a:r>
            <a:endParaRPr lang="en-US" sz="1200" dirty="0"/>
          </a:p>
          <a:p>
            <a:r>
              <a:rPr lang="en-US" sz="1200" dirty="0"/>
              <a:t> </a:t>
            </a:r>
          </a:p>
          <a:p>
            <a:r>
              <a:rPr lang="en-US" sz="1200" dirty="0"/>
              <a:t>Michael Webb, Secretary (expire even)</a:t>
            </a:r>
          </a:p>
          <a:p>
            <a:r>
              <a:rPr lang="en-US" sz="1200" dirty="0" smtClean="0"/>
              <a:t>385-252-1519 </a:t>
            </a:r>
            <a:r>
              <a:rPr lang="en-US" sz="1200" dirty="0"/>
              <a:t>(M); </a:t>
            </a:r>
            <a:r>
              <a:rPr lang="en-US" sz="1200" u="sng" dirty="0">
                <a:hlinkClick r:id="rId5"/>
              </a:rPr>
              <a:t>webbmike3609@gmail.com</a:t>
            </a:r>
            <a:endParaRPr lang="en-US" sz="1200" dirty="0"/>
          </a:p>
          <a:p>
            <a:r>
              <a:rPr lang="en-US" sz="1200" dirty="0"/>
              <a:t> </a:t>
            </a:r>
          </a:p>
          <a:p>
            <a:r>
              <a:rPr lang="en-US" sz="1200" dirty="0"/>
              <a:t>Brian </a:t>
            </a:r>
            <a:r>
              <a:rPr lang="en-US" sz="1200" dirty="0" err="1"/>
              <a:t>Townley</a:t>
            </a:r>
            <a:r>
              <a:rPr lang="en-US" sz="1200" dirty="0"/>
              <a:t>, 801-647-5207 (expire even)</a:t>
            </a:r>
          </a:p>
          <a:p>
            <a:r>
              <a:rPr lang="en-US" sz="1200" u="sng" dirty="0" smtClean="0">
                <a:hlinkClick r:id="rId6"/>
              </a:rPr>
              <a:t>BJTUSA@ME-MAN.com</a:t>
            </a:r>
            <a:endParaRPr lang="en-US" sz="1200" dirty="0"/>
          </a:p>
          <a:p>
            <a:r>
              <a:rPr lang="en-US" sz="1200" dirty="0"/>
              <a:t> </a:t>
            </a:r>
          </a:p>
          <a:p>
            <a:r>
              <a:rPr lang="en-US" sz="1200" dirty="0"/>
              <a:t>Larry Brown 801-232-6905 (expire even)</a:t>
            </a:r>
          </a:p>
          <a:p>
            <a:r>
              <a:rPr lang="en-US" sz="1200" u="sng" dirty="0" smtClean="0">
                <a:hlinkClick r:id="rId7"/>
              </a:rPr>
              <a:t>lbrown@wheelercat.com</a:t>
            </a:r>
            <a:endParaRPr lang="en-US" sz="1200" dirty="0"/>
          </a:p>
          <a:p>
            <a:r>
              <a:rPr lang="en-US" sz="1200" dirty="0"/>
              <a:t> </a:t>
            </a:r>
          </a:p>
          <a:p>
            <a:r>
              <a:rPr lang="en-US" sz="1200" dirty="0"/>
              <a:t>Elke </a:t>
            </a:r>
            <a:r>
              <a:rPr lang="en-US" sz="1200" dirty="0" err="1"/>
              <a:t>Ewell</a:t>
            </a:r>
            <a:r>
              <a:rPr lang="en-US" sz="1200" dirty="0"/>
              <a:t>, 435-850-8214 (expire even)</a:t>
            </a:r>
          </a:p>
          <a:p>
            <a:r>
              <a:rPr lang="en-US" sz="1200" u="sng" dirty="0">
                <a:hlinkClick r:id="rId8"/>
              </a:rPr>
              <a:t>elkeewell@gmail.com</a:t>
            </a:r>
            <a:endParaRPr lang="en-US" sz="1200" dirty="0"/>
          </a:p>
          <a:p>
            <a:r>
              <a:rPr lang="en-US" sz="1200" dirty="0"/>
              <a:t> </a:t>
            </a:r>
          </a:p>
          <a:p>
            <a:r>
              <a:rPr lang="en-US" sz="1200" dirty="0"/>
              <a:t>Michael </a:t>
            </a:r>
            <a:r>
              <a:rPr lang="en-US" sz="1200" dirty="0" err="1"/>
              <a:t>Hartvigsen</a:t>
            </a:r>
            <a:r>
              <a:rPr lang="en-US" sz="1200" dirty="0"/>
              <a:t>, 801-824-0053 (expire odd)</a:t>
            </a:r>
          </a:p>
          <a:p>
            <a:r>
              <a:rPr lang="en-US" sz="1200" u="sng" dirty="0" smtClean="0">
                <a:hlinkClick r:id="rId9"/>
              </a:rPr>
              <a:t>mdh4x4@gmail.com</a:t>
            </a:r>
            <a:endParaRPr lang="en-US" sz="1200" dirty="0"/>
          </a:p>
          <a:p>
            <a:r>
              <a:rPr lang="en-US" sz="1200" dirty="0"/>
              <a:t> </a:t>
            </a:r>
          </a:p>
          <a:p>
            <a:r>
              <a:rPr lang="en-US" sz="1200" dirty="0"/>
              <a:t>Dave Gunderson, </a:t>
            </a:r>
            <a:r>
              <a:rPr lang="en-US" sz="1200" dirty="0" smtClean="0"/>
              <a:t>605-430-2291 </a:t>
            </a:r>
            <a:r>
              <a:rPr lang="en-US" sz="1200" dirty="0"/>
              <a:t>(expire odd)</a:t>
            </a:r>
          </a:p>
          <a:p>
            <a:r>
              <a:rPr lang="en-US" sz="1200" u="sng" dirty="0" smtClean="0">
                <a:hlinkClick r:id="rId2"/>
              </a:rPr>
              <a:t>obie58@yahoo.com</a:t>
            </a:r>
            <a:endParaRPr lang="en-US" sz="1200" dirty="0" smtClean="0"/>
          </a:p>
          <a:p>
            <a:endParaRPr lang="en-US" sz="1200" dirty="0"/>
          </a:p>
        </p:txBody>
      </p:sp>
      <p:pic>
        <p:nvPicPr>
          <p:cNvPr id="2050" name="Picture 2" descr="C:\Users\kristin\AppData\Local\Microsoft\Windows\Temporary Internet Files\Content.IE5\ACPYT5XX\Water_drop_impact_on_a_water-surfac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2514600"/>
            <a:ext cx="33147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196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2971800" y="895290"/>
            <a:ext cx="3276600" cy="400110"/>
          </a:xfrm>
          <a:prstGeom prst="rect">
            <a:avLst/>
          </a:prstGeom>
          <a:noFill/>
        </p:spPr>
        <p:txBody>
          <a:bodyPr wrap="square" rtlCol="0">
            <a:spAutoFit/>
          </a:bodyPr>
          <a:lstStyle/>
          <a:p>
            <a:r>
              <a:rPr lang="en-US" sz="2000" b="1" dirty="0" smtClean="0"/>
              <a:t>Fiscal Year 2018 Changes</a:t>
            </a:r>
            <a:endParaRPr lang="en-US" sz="2000" b="1" dirty="0"/>
          </a:p>
        </p:txBody>
      </p:sp>
      <p:sp>
        <p:nvSpPr>
          <p:cNvPr id="6" name="TextBox 5"/>
          <p:cNvSpPr txBox="1"/>
          <p:nvPr/>
        </p:nvSpPr>
        <p:spPr>
          <a:xfrm>
            <a:off x="4343400" y="1905000"/>
            <a:ext cx="4343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Hired new attorney Jon Schutz from the law firm Mabey Wright &amp; James </a:t>
            </a:r>
            <a:r>
              <a:rPr lang="en-US" dirty="0" err="1" smtClean="0"/>
              <a:t>PLLC</a:t>
            </a:r>
            <a:r>
              <a:rPr lang="en-US" dirty="0" smtClean="0"/>
              <a:t>.</a:t>
            </a:r>
          </a:p>
          <a:p>
            <a:pPr marL="285750" indent="-285750">
              <a:buFont typeface="Arial" panose="020B0604020202020204" pitchFamily="34" charset="0"/>
              <a:buChar char="•"/>
            </a:pPr>
            <a:r>
              <a:rPr lang="en-US" dirty="0" smtClean="0"/>
              <a:t>Previous attorney Brent Rose also represented </a:t>
            </a:r>
            <a:r>
              <a:rPr lang="en-US" dirty="0" err="1" smtClean="0"/>
              <a:t>Stanbury</a:t>
            </a:r>
            <a:r>
              <a:rPr lang="en-US" dirty="0" smtClean="0"/>
              <a:t> Park Improvement District and Tooele City. (Clyde Snow Attorneys at Law).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Hired attorney James Krause from Michael Best Friedrich LLP (specializes in the buying and selling of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Changed Engineer of record to Epic Engineering. </a:t>
            </a:r>
            <a:endParaRPr lang="en-US" dirty="0"/>
          </a:p>
        </p:txBody>
      </p:sp>
      <p:pic>
        <p:nvPicPr>
          <p:cNvPr id="5123" name="Picture 3" descr="C:\Users\kristin\AppData\Local\Microsoft\Windows\Temporary Internet Files\Content.IE5\80G7VBX6\Waterfall_near_Keldu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716" y="1524000"/>
            <a:ext cx="3623733" cy="483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9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3200400" y="762000"/>
            <a:ext cx="2933880" cy="400110"/>
          </a:xfrm>
          <a:prstGeom prst="rect">
            <a:avLst/>
          </a:prstGeom>
          <a:noFill/>
        </p:spPr>
        <p:txBody>
          <a:bodyPr wrap="none" rtlCol="0">
            <a:spAutoFit/>
          </a:bodyPr>
          <a:lstStyle/>
          <a:p>
            <a:r>
              <a:rPr lang="en-US" sz="2000" b="1" dirty="0" smtClean="0"/>
              <a:t>2014 &amp; 2015 Water Usage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358" y="1295400"/>
            <a:ext cx="426121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3636"/>
            <a:ext cx="4263747" cy="29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Users\kristin\AppData\Local\Microsoft\Windows\Temporary Internet Files\Content.IE5\80G7VBX6\flowing-water-into-glas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761" y="4474190"/>
            <a:ext cx="3000840" cy="225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4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3200400" y="762000"/>
            <a:ext cx="2933880" cy="400110"/>
          </a:xfrm>
          <a:prstGeom prst="rect">
            <a:avLst/>
          </a:prstGeom>
          <a:noFill/>
        </p:spPr>
        <p:txBody>
          <a:bodyPr wrap="none" rtlCol="0">
            <a:spAutoFit/>
          </a:bodyPr>
          <a:lstStyle/>
          <a:p>
            <a:r>
              <a:rPr lang="en-US" sz="2000" b="1" dirty="0" smtClean="0"/>
              <a:t>2016 &amp; 2017 Water Usage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340" y="1233476"/>
            <a:ext cx="4210039" cy="293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3476"/>
            <a:ext cx="4230511" cy="295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kristin\AppData\Local\Microsoft\Windows\Temporary Internet Files\Content.IE5\80G7VBX6\1200px-Glass-of-wat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406215"/>
            <a:ext cx="3479044" cy="227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6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2672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3429000" y="778933"/>
            <a:ext cx="2117952" cy="400110"/>
          </a:xfrm>
          <a:prstGeom prst="rect">
            <a:avLst/>
          </a:prstGeom>
          <a:noFill/>
        </p:spPr>
        <p:txBody>
          <a:bodyPr wrap="none" rtlCol="0">
            <a:spAutoFit/>
          </a:bodyPr>
          <a:lstStyle/>
          <a:p>
            <a:r>
              <a:rPr lang="en-US" sz="2000" b="1" dirty="0" smtClean="0"/>
              <a:t>2018 Water Usage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828800"/>
            <a:ext cx="5050331" cy="352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kristin\AppData\Local\Microsoft\Windows\Temporary Internet Files\Content.IE5\2IUY82QO\13363676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28800"/>
            <a:ext cx="2743200" cy="353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6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6482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5" name="TextBox 4"/>
          <p:cNvSpPr txBox="1"/>
          <p:nvPr/>
        </p:nvSpPr>
        <p:spPr>
          <a:xfrm>
            <a:off x="2895600" y="1154423"/>
            <a:ext cx="3505200" cy="400110"/>
          </a:xfrm>
          <a:prstGeom prst="rect">
            <a:avLst/>
          </a:prstGeom>
          <a:noFill/>
        </p:spPr>
        <p:txBody>
          <a:bodyPr wrap="square" rtlCol="0">
            <a:spAutoFit/>
          </a:bodyPr>
          <a:lstStyle/>
          <a:p>
            <a:r>
              <a:rPr lang="en-US" sz="2000" dirty="0" smtClean="0"/>
              <a:t>Erda Acres Annual Scholarship</a:t>
            </a:r>
            <a:endParaRPr lang="en-US" sz="2000" dirty="0"/>
          </a:p>
        </p:txBody>
      </p:sp>
      <p:sp>
        <p:nvSpPr>
          <p:cNvPr id="4" name="TextBox 3"/>
          <p:cNvSpPr txBox="1"/>
          <p:nvPr/>
        </p:nvSpPr>
        <p:spPr>
          <a:xfrm>
            <a:off x="4267200" y="2290618"/>
            <a:ext cx="3429000" cy="646331"/>
          </a:xfrm>
          <a:prstGeom prst="rect">
            <a:avLst/>
          </a:prstGeom>
          <a:noFill/>
        </p:spPr>
        <p:txBody>
          <a:bodyPr wrap="square" rtlCol="0">
            <a:spAutoFit/>
          </a:bodyPr>
          <a:lstStyle/>
          <a:p>
            <a:r>
              <a:rPr lang="en-US" dirty="0" smtClean="0"/>
              <a:t>2018 winner  -  Whitney Clark</a:t>
            </a:r>
          </a:p>
          <a:p>
            <a:r>
              <a:rPr lang="en-US" dirty="0" smtClean="0"/>
              <a:t>2017 winner  -  Ashley Beazer</a:t>
            </a:r>
            <a:endParaRPr lang="en-US" dirty="0"/>
          </a:p>
        </p:txBody>
      </p:sp>
      <p:sp>
        <p:nvSpPr>
          <p:cNvPr id="6" name="TextBox 5"/>
          <p:cNvSpPr txBox="1"/>
          <p:nvPr/>
        </p:nvSpPr>
        <p:spPr>
          <a:xfrm>
            <a:off x="1905000" y="2290618"/>
            <a:ext cx="1537600" cy="646331"/>
          </a:xfrm>
          <a:prstGeom prst="rect">
            <a:avLst/>
          </a:prstGeom>
          <a:noFill/>
        </p:spPr>
        <p:txBody>
          <a:bodyPr wrap="none" rtlCol="0">
            <a:spAutoFit/>
          </a:bodyPr>
          <a:lstStyle/>
          <a:p>
            <a:r>
              <a:rPr lang="en-US" sz="3600" dirty="0" smtClean="0"/>
              <a:t>$500    </a:t>
            </a:r>
            <a:endParaRPr lang="en-US" sz="3600" dirty="0"/>
          </a:p>
        </p:txBody>
      </p:sp>
      <p:pic>
        <p:nvPicPr>
          <p:cNvPr id="1026" name="Picture 2" descr="C:\Users\kristin\AppData\Local\Microsoft\Windows\Temporary Internet Files\Content.IE5\80G7VBX6\graduation-ve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25615"/>
            <a:ext cx="3382786" cy="236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5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4495800" cy="533401"/>
          </a:xfrm>
        </p:spPr>
        <p:txBody>
          <a:bodyPr>
            <a:noAutofit/>
          </a:bodyPr>
          <a:lstStyle/>
          <a:p>
            <a:pPr algn="l"/>
            <a:r>
              <a:rPr lang="en-US" sz="2800" b="1" u="sng" dirty="0" smtClean="0">
                <a:solidFill>
                  <a:srgbClr val="0070C0"/>
                </a:solidFill>
              </a:rPr>
              <a:t>Erda Acres Water Company</a:t>
            </a:r>
            <a:endParaRPr lang="en-US" sz="2800" b="1" u="sng" dirty="0">
              <a:solidFill>
                <a:srgbClr val="0070C0"/>
              </a:solidFill>
            </a:endParaRPr>
          </a:p>
        </p:txBody>
      </p:sp>
      <p:sp>
        <p:nvSpPr>
          <p:cNvPr id="3" name="Subtitle 2"/>
          <p:cNvSpPr>
            <a:spLocks noGrp="1"/>
          </p:cNvSpPr>
          <p:nvPr>
            <p:ph type="subTitle" idx="1"/>
          </p:nvPr>
        </p:nvSpPr>
        <p:spPr>
          <a:xfrm>
            <a:off x="7010400" y="152400"/>
            <a:ext cx="1981200" cy="304800"/>
          </a:xfrm>
        </p:spPr>
        <p:txBody>
          <a:bodyPr/>
          <a:lstStyle/>
          <a:p>
            <a:pPr algn="r"/>
            <a:r>
              <a:rPr lang="en-US" sz="1200" b="1" dirty="0" smtClean="0">
                <a:solidFill>
                  <a:srgbClr val="0070C0"/>
                </a:solidFill>
              </a:rPr>
              <a:t>2018 Annual Meeting</a:t>
            </a:r>
          </a:p>
          <a:p>
            <a:endParaRPr lang="en-US" dirty="0"/>
          </a:p>
        </p:txBody>
      </p:sp>
      <p:sp>
        <p:nvSpPr>
          <p:cNvPr id="4" name="TextBox 3"/>
          <p:cNvSpPr txBox="1"/>
          <p:nvPr/>
        </p:nvSpPr>
        <p:spPr>
          <a:xfrm>
            <a:off x="533400" y="926334"/>
            <a:ext cx="4876800" cy="4093428"/>
          </a:xfrm>
          <a:prstGeom prst="rect">
            <a:avLst/>
          </a:prstGeom>
          <a:noFill/>
        </p:spPr>
        <p:txBody>
          <a:bodyPr wrap="square" rtlCol="0">
            <a:spAutoFit/>
          </a:bodyPr>
          <a:lstStyle/>
          <a:p>
            <a:r>
              <a:rPr lang="en-US" sz="2000" b="1" dirty="0" smtClean="0"/>
              <a:t>2018 – 2019 Fiscal Year project list.</a:t>
            </a:r>
          </a:p>
          <a:p>
            <a:endParaRPr lang="en-US" sz="2000" b="1" dirty="0" smtClean="0"/>
          </a:p>
          <a:p>
            <a:endParaRPr lang="en-US" sz="2000" b="1" dirty="0"/>
          </a:p>
          <a:p>
            <a:pPr marL="342900" indent="-342900">
              <a:buFont typeface="Arial" panose="020B0604020202020204" pitchFamily="34" charset="0"/>
              <a:buChar char="•"/>
            </a:pPr>
            <a:r>
              <a:rPr lang="en-US" sz="2000" dirty="0" smtClean="0"/>
              <a:t>Nelson well Rehab 		$25,000</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Water Model			$7,000</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Replace 8 meter boxes		$6,400</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err="1" smtClean="0"/>
              <a:t>Scada</a:t>
            </a:r>
            <a:r>
              <a:rPr lang="en-US" sz="2000" dirty="0" smtClean="0"/>
              <a:t> Upgrade		$4,600</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Total				$43,000</a:t>
            </a:r>
          </a:p>
          <a:p>
            <a:pPr marL="342900" indent="-342900">
              <a:buFont typeface="Arial" panose="020B0604020202020204" pitchFamily="34" charset="0"/>
              <a:buChar char="•"/>
            </a:pPr>
            <a:endParaRPr lang="en-US" sz="2000" dirty="0"/>
          </a:p>
        </p:txBody>
      </p:sp>
      <p:pic>
        <p:nvPicPr>
          <p:cNvPr id="7170" name="Picture 2" descr="C:\Users\kristin\AppData\Local\Microsoft\Windows\Temporary Internet Files\Content.IE5\2IUY82QO\water_drop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479" y="1600200"/>
            <a:ext cx="42269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1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990600"/>
            <a:ext cx="3257550" cy="473073"/>
          </a:xfrm>
        </p:spPr>
        <p:txBody>
          <a:bodyPr>
            <a:normAutofit/>
          </a:bodyPr>
          <a:lstStyle/>
          <a:p>
            <a:pPr algn="ctr"/>
            <a:r>
              <a:rPr lang="en-US" sz="2000" b="1" dirty="0" smtClean="0"/>
              <a:t>SYSTEM VALUATION</a:t>
            </a:r>
            <a:endParaRPr lang="en-US" sz="2000" b="1" dirty="0"/>
          </a:p>
        </p:txBody>
      </p:sp>
      <p:sp>
        <p:nvSpPr>
          <p:cNvPr id="5" name="Content Placeholder 4"/>
          <p:cNvSpPr>
            <a:spLocks noGrp="1"/>
          </p:cNvSpPr>
          <p:nvPr>
            <p:ph idx="1"/>
          </p:nvPr>
        </p:nvSpPr>
        <p:spPr>
          <a:xfrm>
            <a:off x="381000" y="1600200"/>
            <a:ext cx="6858000" cy="4038600"/>
          </a:xfrm>
        </p:spPr>
        <p:txBody>
          <a:bodyPr>
            <a:normAutofit/>
          </a:bodyPr>
          <a:lstStyle/>
          <a:p>
            <a:r>
              <a:rPr lang="en-US" sz="1800" dirty="0" smtClean="0"/>
              <a:t>SOURCE</a:t>
            </a:r>
          </a:p>
          <a:p>
            <a:pPr lvl="1"/>
            <a:r>
              <a:rPr lang="en-US" sz="1800" dirty="0" smtClean="0"/>
              <a:t>Nelson Well – 700 </a:t>
            </a:r>
            <a:r>
              <a:rPr lang="en-US" sz="1800" dirty="0" err="1" smtClean="0"/>
              <a:t>gpm</a:t>
            </a:r>
            <a:endParaRPr lang="en-US" sz="1800" dirty="0" smtClean="0"/>
          </a:p>
          <a:p>
            <a:pPr lvl="1"/>
            <a:r>
              <a:rPr lang="en-US" sz="1800" dirty="0" smtClean="0"/>
              <a:t>Campbell Well – 475 </a:t>
            </a:r>
            <a:r>
              <a:rPr lang="en-US" sz="1800" dirty="0" err="1" smtClean="0"/>
              <a:t>gpm</a:t>
            </a:r>
            <a:endParaRPr lang="en-US" sz="1800" dirty="0" smtClean="0"/>
          </a:p>
          <a:p>
            <a:r>
              <a:rPr lang="en-US" sz="1800" dirty="0" smtClean="0"/>
              <a:t>DISTRIBUTION</a:t>
            </a:r>
          </a:p>
          <a:p>
            <a:pPr lvl="1"/>
            <a:r>
              <a:rPr lang="en-US" sz="1800" dirty="0" smtClean="0"/>
              <a:t>13.75 Miles of pipe, 6” to 16” in diameter</a:t>
            </a:r>
          </a:p>
          <a:p>
            <a:r>
              <a:rPr lang="en-US" sz="1800" dirty="0" smtClean="0"/>
              <a:t>STORAGE</a:t>
            </a:r>
          </a:p>
          <a:p>
            <a:pPr lvl="1"/>
            <a:r>
              <a:rPr lang="en-US" sz="1800" dirty="0" smtClean="0"/>
              <a:t>1 MG buried </a:t>
            </a:r>
            <a:r>
              <a:rPr lang="en-US" sz="1800" dirty="0"/>
              <a:t>c</a:t>
            </a:r>
            <a:r>
              <a:rPr lang="en-US" sz="1800" dirty="0" smtClean="0"/>
              <a:t>oncrete </a:t>
            </a:r>
            <a:r>
              <a:rPr lang="en-US" sz="1800" dirty="0"/>
              <a:t>r</a:t>
            </a:r>
            <a:r>
              <a:rPr lang="en-US" sz="1800" dirty="0" smtClean="0"/>
              <a:t>eservoir </a:t>
            </a:r>
          </a:p>
          <a:p>
            <a:r>
              <a:rPr lang="en-US" sz="1800" dirty="0" smtClean="0"/>
              <a:t>WATER RIGHTS</a:t>
            </a:r>
          </a:p>
          <a:p>
            <a:pPr lvl="1"/>
            <a:r>
              <a:rPr lang="en-US" sz="1800" dirty="0" smtClean="0"/>
              <a:t>1.5 acre-feet per acre dedication</a:t>
            </a:r>
          </a:p>
          <a:p>
            <a:pPr lvl="1"/>
            <a:r>
              <a:rPr lang="en-US" sz="1800" dirty="0" smtClean="0"/>
              <a:t>440 acre-feet total?</a:t>
            </a:r>
          </a:p>
          <a:p>
            <a:r>
              <a:rPr lang="en-US" sz="1800" dirty="0" smtClean="0"/>
              <a:t>OPERATION EQUIPMENT</a:t>
            </a:r>
          </a:p>
          <a:p>
            <a:pPr lvl="1"/>
            <a:r>
              <a:rPr lang="en-US" sz="1800" dirty="0" smtClean="0"/>
              <a:t>Land, generator, buildings, SCADA system, booster pumps, etc.</a:t>
            </a:r>
            <a:endParaRPr lang="en-US" sz="1800" dirty="0"/>
          </a:p>
        </p:txBody>
      </p:sp>
      <p:sp>
        <p:nvSpPr>
          <p:cNvPr id="2" name="Rectangle 1"/>
          <p:cNvSpPr/>
          <p:nvPr/>
        </p:nvSpPr>
        <p:spPr>
          <a:xfrm>
            <a:off x="228600" y="173059"/>
            <a:ext cx="4267200" cy="523220"/>
          </a:xfrm>
          <a:prstGeom prst="rect">
            <a:avLst/>
          </a:prstGeom>
        </p:spPr>
        <p:txBody>
          <a:bodyPr wrap="square">
            <a:spAutoFit/>
          </a:bodyPr>
          <a:lstStyle/>
          <a:p>
            <a:r>
              <a:rPr lang="en-US" sz="2800" b="1" u="sng" dirty="0">
                <a:solidFill>
                  <a:srgbClr val="0070C0"/>
                </a:solidFill>
                <a:ea typeface="+mj-ea"/>
                <a:cs typeface="+mj-cs"/>
              </a:rPr>
              <a:t>Erda Acres Water Company</a:t>
            </a:r>
            <a:endParaRPr lang="en-US" dirty="0"/>
          </a:p>
        </p:txBody>
      </p:sp>
      <p:sp>
        <p:nvSpPr>
          <p:cNvPr id="6" name="Rectangle 5"/>
          <p:cNvSpPr/>
          <p:nvPr/>
        </p:nvSpPr>
        <p:spPr>
          <a:xfrm>
            <a:off x="7467600" y="206330"/>
            <a:ext cx="1562223" cy="276999"/>
          </a:xfrm>
          <a:prstGeom prst="rect">
            <a:avLst/>
          </a:prstGeom>
        </p:spPr>
        <p:txBody>
          <a:bodyPr wrap="none">
            <a:spAutoFit/>
          </a:bodyPr>
          <a:lstStyle/>
          <a:p>
            <a:pPr lvl="0" algn="r">
              <a:spcBef>
                <a:spcPct val="20000"/>
              </a:spcBef>
            </a:pPr>
            <a:r>
              <a:rPr lang="en-US" sz="1200" b="1" dirty="0">
                <a:solidFill>
                  <a:srgbClr val="0070C0"/>
                </a:solidFill>
              </a:rPr>
              <a:t>2018 Annual Meeting</a:t>
            </a:r>
          </a:p>
        </p:txBody>
      </p:sp>
      <p:pic>
        <p:nvPicPr>
          <p:cNvPr id="3074" name="Picture 2" descr="C:\Users\kristin\AppData\Local\Microsoft\Windows\Temporary Internet Files\Content.IE5\ACPYT5XX\1920px-Fuel_tank_gnangarr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9" y="1504292"/>
            <a:ext cx="3695823" cy="245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066800"/>
            <a:ext cx="3200400" cy="457200"/>
          </a:xfrm>
        </p:spPr>
        <p:txBody>
          <a:bodyPr>
            <a:normAutofit/>
          </a:bodyPr>
          <a:lstStyle/>
          <a:p>
            <a:pPr algn="ctr"/>
            <a:r>
              <a:rPr lang="en-US" sz="2000" b="1" dirty="0" smtClean="0"/>
              <a:t>SYSTEM VALUATION</a:t>
            </a:r>
            <a:endParaRPr lang="en-US" sz="2000" b="1" dirty="0"/>
          </a:p>
        </p:txBody>
      </p:sp>
      <p:sp>
        <p:nvSpPr>
          <p:cNvPr id="5" name="Content Placeholder 4"/>
          <p:cNvSpPr>
            <a:spLocks noGrp="1"/>
          </p:cNvSpPr>
          <p:nvPr>
            <p:ph idx="1"/>
          </p:nvPr>
        </p:nvSpPr>
        <p:spPr>
          <a:xfrm>
            <a:off x="381000" y="1600200"/>
            <a:ext cx="6248400" cy="3733800"/>
          </a:xfrm>
        </p:spPr>
        <p:txBody>
          <a:bodyPr>
            <a:normAutofit fontScale="47500" lnSpcReduction="20000"/>
          </a:bodyPr>
          <a:lstStyle/>
          <a:p>
            <a:r>
              <a:rPr lang="en-US" dirty="0" smtClean="0"/>
              <a:t>SOURCE</a:t>
            </a:r>
          </a:p>
          <a:p>
            <a:r>
              <a:rPr lang="en-US" dirty="0" smtClean="0"/>
              <a:t>DISTRIBUTION</a:t>
            </a:r>
          </a:p>
          <a:p>
            <a:r>
              <a:rPr lang="en-US" dirty="0" smtClean="0"/>
              <a:t>STORAGE</a:t>
            </a:r>
          </a:p>
          <a:p>
            <a:pPr lvl="1"/>
            <a:r>
              <a:rPr lang="en-US" dirty="0" smtClean="0"/>
              <a:t>1 MG Capacity</a:t>
            </a:r>
          </a:p>
          <a:p>
            <a:pPr lvl="1"/>
            <a:r>
              <a:rPr lang="en-US" dirty="0" smtClean="0"/>
              <a:t>744,667 gal in 2017</a:t>
            </a:r>
          </a:p>
          <a:p>
            <a:pPr lvl="1"/>
            <a:r>
              <a:rPr lang="en-US" dirty="0" smtClean="0"/>
              <a:t>Market Value: 			$1,997,040.00</a:t>
            </a:r>
          </a:p>
          <a:p>
            <a:pPr lvl="1"/>
            <a:r>
              <a:rPr lang="en-US" dirty="0" smtClean="0"/>
              <a:t>Depreciated Value (2% /year): 	</a:t>
            </a:r>
            <a:r>
              <a:rPr lang="en-US" dirty="0" smtClean="0"/>
              <a:t>$</a:t>
            </a:r>
            <a:r>
              <a:rPr lang="en-US" dirty="0" smtClean="0"/>
              <a:t>1,605,620.00</a:t>
            </a:r>
          </a:p>
          <a:p>
            <a:pPr lvl="1"/>
            <a:r>
              <a:rPr lang="en-US" dirty="0" smtClean="0"/>
              <a:t>Depreciated Value of Excess Capacity: 	</a:t>
            </a:r>
            <a:r>
              <a:rPr lang="en-US" b="1" dirty="0" smtClean="0"/>
              <a:t>    $409,968.31</a:t>
            </a:r>
          </a:p>
          <a:p>
            <a:r>
              <a:rPr lang="en-US" dirty="0" smtClean="0"/>
              <a:t>WATER RIGHTS</a:t>
            </a:r>
          </a:p>
          <a:p>
            <a:pPr lvl="1"/>
            <a:r>
              <a:rPr lang="en-US" dirty="0" smtClean="0"/>
              <a:t>440 acre-feet total?</a:t>
            </a:r>
          </a:p>
          <a:p>
            <a:pPr lvl="1"/>
            <a:r>
              <a:rPr lang="en-US" dirty="0" smtClean="0"/>
              <a:t>236 acre-feet proofed</a:t>
            </a:r>
          </a:p>
          <a:p>
            <a:pPr lvl="1"/>
            <a:r>
              <a:rPr lang="en-US" dirty="0" smtClean="0"/>
              <a:t>Market Value ($10k / ac-</a:t>
            </a:r>
            <a:r>
              <a:rPr lang="en-US" dirty="0" err="1" smtClean="0"/>
              <a:t>ft</a:t>
            </a:r>
            <a:r>
              <a:rPr lang="en-US" dirty="0" smtClean="0"/>
              <a:t>):		$4,565,000.00</a:t>
            </a:r>
          </a:p>
          <a:p>
            <a:pPr lvl="1"/>
            <a:r>
              <a:rPr lang="en-US" dirty="0" smtClean="0"/>
              <a:t>Market Value of Excess Rights:		$</a:t>
            </a:r>
            <a:r>
              <a:rPr lang="en-US" b="1" dirty="0" smtClean="0"/>
              <a:t>2,116,500.00</a:t>
            </a:r>
          </a:p>
          <a:p>
            <a:r>
              <a:rPr lang="en-US" dirty="0" smtClean="0"/>
              <a:t>OPERATION EQUIPMENT</a:t>
            </a:r>
          </a:p>
          <a:p>
            <a:r>
              <a:rPr lang="en-US" dirty="0" smtClean="0"/>
              <a:t>Total 					$2,526,468.31</a:t>
            </a:r>
          </a:p>
          <a:p>
            <a:r>
              <a:rPr lang="en-US" dirty="0" smtClean="0"/>
              <a:t>Grand Total				$3,000,000.00</a:t>
            </a:r>
            <a:endParaRPr lang="en-US" dirty="0" smtClean="0"/>
          </a:p>
        </p:txBody>
      </p:sp>
      <p:cxnSp>
        <p:nvCxnSpPr>
          <p:cNvPr id="3" name="Straight Connector 2"/>
          <p:cNvCxnSpPr/>
          <p:nvPr/>
        </p:nvCxnSpPr>
        <p:spPr>
          <a:xfrm>
            <a:off x="719254" y="5229922"/>
            <a:ext cx="482569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8600" y="228600"/>
            <a:ext cx="4233595" cy="523220"/>
          </a:xfrm>
          <a:prstGeom prst="rect">
            <a:avLst/>
          </a:prstGeom>
        </p:spPr>
        <p:txBody>
          <a:bodyPr wrap="none">
            <a:spAutoFit/>
          </a:bodyPr>
          <a:lstStyle/>
          <a:p>
            <a:pPr lvl="0"/>
            <a:r>
              <a:rPr lang="en-US" sz="2800" b="1" u="sng" dirty="0">
                <a:solidFill>
                  <a:srgbClr val="0070C0"/>
                </a:solidFill>
              </a:rPr>
              <a:t>Erda Acres Water Company</a:t>
            </a:r>
            <a:endParaRPr lang="en-US" dirty="0">
              <a:solidFill>
                <a:prstClr val="black"/>
              </a:solidFill>
            </a:endParaRPr>
          </a:p>
        </p:txBody>
      </p:sp>
      <p:sp>
        <p:nvSpPr>
          <p:cNvPr id="6" name="Rectangle 5"/>
          <p:cNvSpPr/>
          <p:nvPr/>
        </p:nvSpPr>
        <p:spPr>
          <a:xfrm>
            <a:off x="7467600" y="213211"/>
            <a:ext cx="1562223" cy="276999"/>
          </a:xfrm>
          <a:prstGeom prst="rect">
            <a:avLst/>
          </a:prstGeom>
        </p:spPr>
        <p:txBody>
          <a:bodyPr wrap="none">
            <a:spAutoFit/>
          </a:bodyPr>
          <a:lstStyle/>
          <a:p>
            <a:pPr lvl="0" algn="r">
              <a:spcBef>
                <a:spcPct val="20000"/>
              </a:spcBef>
            </a:pPr>
            <a:r>
              <a:rPr lang="en-US" sz="1200" b="1" dirty="0">
                <a:solidFill>
                  <a:srgbClr val="0070C0"/>
                </a:solidFill>
              </a:rPr>
              <a:t>2018 Annual Meeting</a:t>
            </a:r>
          </a:p>
        </p:txBody>
      </p:sp>
      <p:pic>
        <p:nvPicPr>
          <p:cNvPr id="4098" name="Picture 2" descr="C:\Users\kristin\AppData\Local\Microsoft\Windows\Temporary Internet Files\Content.IE5\ACPYT5XX\waterdr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96976"/>
            <a:ext cx="244069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45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1166</Words>
  <Application>Microsoft Office PowerPoint</Application>
  <PresentationFormat>On-screen Show (4:3)</PresentationFormat>
  <Paragraphs>271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Microsoft Excel Worksheet</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lpstr>SYSTEM VALUATION</vt:lpstr>
      <vt:lpstr>SYSTEM VALUATION</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lpstr>Erda Acres Water Company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dc:creator>
  <cp:lastModifiedBy>kristin</cp:lastModifiedBy>
  <cp:revision>45</cp:revision>
  <dcterms:created xsi:type="dcterms:W3CDTF">2018-11-06T01:47:23Z</dcterms:created>
  <dcterms:modified xsi:type="dcterms:W3CDTF">2018-11-20T02:45:56Z</dcterms:modified>
</cp:coreProperties>
</file>